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 id="2147483698" r:id="rId2"/>
  </p:sldMasterIdLst>
  <p:notesMasterIdLst>
    <p:notesMasterId r:id="rId45"/>
  </p:notesMasterIdLst>
  <p:handoutMasterIdLst>
    <p:handoutMasterId r:id="rId46"/>
  </p:handoutMasterIdLst>
  <p:sldIdLst>
    <p:sldId id="265" r:id="rId3"/>
    <p:sldId id="270" r:id="rId4"/>
    <p:sldId id="271" r:id="rId5"/>
    <p:sldId id="272" r:id="rId6"/>
    <p:sldId id="273" r:id="rId7"/>
    <p:sldId id="274" r:id="rId8"/>
    <p:sldId id="275" r:id="rId9"/>
    <p:sldId id="276" r:id="rId10"/>
    <p:sldId id="277" r:id="rId11"/>
    <p:sldId id="278" r:id="rId12"/>
    <p:sldId id="279" r:id="rId13"/>
    <p:sldId id="280" r:id="rId14"/>
    <p:sldId id="281" r:id="rId15"/>
    <p:sldId id="282" r:id="rId16"/>
    <p:sldId id="283" r:id="rId17"/>
    <p:sldId id="284" r:id="rId18"/>
    <p:sldId id="285" r:id="rId19"/>
    <p:sldId id="286" r:id="rId20"/>
    <p:sldId id="287" r:id="rId21"/>
    <p:sldId id="288" r:id="rId22"/>
    <p:sldId id="289" r:id="rId23"/>
    <p:sldId id="290" r:id="rId24"/>
    <p:sldId id="291" r:id="rId25"/>
    <p:sldId id="292" r:id="rId26"/>
    <p:sldId id="293" r:id="rId27"/>
    <p:sldId id="294" r:id="rId28"/>
    <p:sldId id="295" r:id="rId29"/>
    <p:sldId id="296" r:id="rId30"/>
    <p:sldId id="297" r:id="rId31"/>
    <p:sldId id="298" r:id="rId32"/>
    <p:sldId id="299" r:id="rId33"/>
    <p:sldId id="300" r:id="rId34"/>
    <p:sldId id="301" r:id="rId35"/>
    <p:sldId id="302" r:id="rId36"/>
    <p:sldId id="303" r:id="rId37"/>
    <p:sldId id="304" r:id="rId38"/>
    <p:sldId id="305" r:id="rId39"/>
    <p:sldId id="306" r:id="rId40"/>
    <p:sldId id="307" r:id="rId41"/>
    <p:sldId id="308" r:id="rId42"/>
    <p:sldId id="309" r:id="rId43"/>
    <p:sldId id="310" r:id="rId4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11">
          <p15:clr>
            <a:srgbClr val="A4A3A4"/>
          </p15:clr>
        </p15:guide>
        <p15:guide id="2" pos="287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31A03"/>
    <a:srgbClr val="2265E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8" autoAdjust="0"/>
    <p:restoredTop sz="81609" autoAdjust="0"/>
  </p:normalViewPr>
  <p:slideViewPr>
    <p:cSldViewPr snapToGrid="0" snapToObjects="1" showGuides="1">
      <p:cViewPr varScale="1">
        <p:scale>
          <a:sx n="151" d="100"/>
          <a:sy n="151" d="100"/>
        </p:scale>
        <p:origin x="438" y="138"/>
      </p:cViewPr>
      <p:guideLst>
        <p:guide orient="horz" pos="1611"/>
        <p:guide pos="287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handoutMaster" Target="handoutMasters/handoutMaster1.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9412975-4CFD-C441-A244-B7FD9A9579C2}" type="datetimeFigureOut">
              <a:rPr lang="en-US" smtClean="0"/>
              <a:pPr/>
              <a:t>9/14/2022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2D660DC-725D-2A44-9F89-74FE668A9C6B}" type="slidenum">
              <a:rPr lang="en-US" smtClean="0"/>
              <a:pPr/>
              <a:t>‹#›</a:t>
            </a:fld>
            <a:endParaRPr lang="en-US"/>
          </a:p>
        </p:txBody>
      </p:sp>
    </p:spTree>
    <p:extLst>
      <p:ext uri="{BB962C8B-B14F-4D97-AF65-F5344CB8AC3E}">
        <p14:creationId xmlns:p14="http://schemas.microsoft.com/office/powerpoint/2010/main" val="1447125421"/>
      </p:ext>
    </p:extLst>
  </p:cSld>
  <p:clrMap bg1="lt1" tx1="dk1" bg2="lt2" tx2="dk2" accent1="accent1" accent2="accent2" accent3="accent3" accent4="accent4" accent5="accent5" accent6="accent6" hlink="hlink" folHlink="folHlink"/>
  <p:hf hdr="0" ftr="0" dt="0"/>
</p:handoutMaster>
</file>

<file path=ppt/media/image1.png>
</file>

<file path=ppt/media/image10.tiff>
</file>

<file path=ppt/media/image11.png>
</file>

<file path=ppt/media/image12.png>
</file>

<file path=ppt/media/image13.tiff>
</file>

<file path=ppt/media/image14.png>
</file>

<file path=ppt/media/image15.tiff>
</file>

<file path=ppt/media/image16.png>
</file>

<file path=ppt/media/image17.png>
</file>

<file path=ppt/media/image18.png>
</file>

<file path=ppt/media/image19.png>
</file>

<file path=ppt/media/image2.png>
</file>

<file path=ppt/media/image20.png>
</file>

<file path=ppt/media/image21.tiff>
</file>

<file path=ppt/media/image22.png>
</file>

<file path=ppt/media/image23.tiff>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tiff>
</file>

<file path=ppt/media/image38.png>
</file>

<file path=ppt/media/image39.png>
</file>

<file path=ppt/media/image4.png>
</file>

<file path=ppt/media/image40.jpe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DAFD1C8-470D-774F-8B40-381C3059BD4A}" type="datetimeFigureOut">
              <a:rPr lang="en-US" smtClean="0"/>
              <a:pPr/>
              <a:t>9/14/2022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449711C-DB87-6342-8123-FE7E39EB0067}" type="slidenum">
              <a:rPr lang="en-US" smtClean="0"/>
              <a:pPr/>
              <a:t>‹#›</a:t>
            </a:fld>
            <a:endParaRPr lang="en-US"/>
          </a:p>
        </p:txBody>
      </p:sp>
    </p:spTree>
    <p:extLst>
      <p:ext uri="{BB962C8B-B14F-4D97-AF65-F5344CB8AC3E}">
        <p14:creationId xmlns:p14="http://schemas.microsoft.com/office/powerpoint/2010/main" val="4120073299"/>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kaggle.com/dansbecker/use-cases-for-model-insights"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www.kaggle.com/dansbecker/partial-plots" TargetMode="External"/><Relationship Id="rId2" Type="http://schemas.openxmlformats.org/officeDocument/2006/relationships/slide" Target="../slides/slide19.xml"/><Relationship Id="rId1" Type="http://schemas.openxmlformats.org/officeDocument/2006/relationships/notesMaster" Target="../notesMasters/notesMaster1.xml"/><Relationship Id="rId4" Type="http://schemas.openxmlformats.org/officeDocument/2006/relationships/hyperlink" Target="https://pdpbox.readthedocs.io/en/latest/" TargetMode="Externa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github.com/slundberg/shap/issues/352" TargetMode="External"/><Relationship Id="rId2" Type="http://schemas.openxmlformats.org/officeDocument/2006/relationships/slide" Target="../slides/slide31.xml"/><Relationship Id="rId1" Type="http://schemas.openxmlformats.org/officeDocument/2006/relationships/notesMaster" Target="../notesMasters/notesMaster1.xml"/><Relationship Id="rId4" Type="http://schemas.openxmlformats.org/officeDocument/2006/relationships/hyperlink" Target="https://towardsdatascience.com/one-feature-attribution-method-to-supposedly-rule-them-all-shapley-values-f3e04534983d" TargetMode="Externa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rb.ru/opinion/gdpr-questions/"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s://gdpr-info.eu/"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towardsdatascience.com/the-balance-accuracy-vs-interpretability-1b3861408062"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algn="l"/>
            <a:endParaRPr lang="ru-RU"/>
          </a:p>
        </p:txBody>
      </p:sp>
      <p:sp>
        <p:nvSpPr>
          <p:cNvPr id="4" name="Номер слайда 3"/>
          <p:cNvSpPr>
            <a:spLocks noGrp="1"/>
          </p:cNvSpPr>
          <p:nvPr>
            <p:ph type="sldNum" sz="quarter" idx="5"/>
          </p:nvPr>
        </p:nvSpPr>
        <p:spPr/>
        <p:txBody>
          <a:bodyPr/>
          <a:lstStyle/>
          <a:p>
            <a:fld id="{F449711C-DB87-6342-8123-FE7E39EB0067}" type="slidenum">
              <a:rPr lang="en-US" smtClean="0"/>
              <a:pPr/>
              <a:t>2</a:t>
            </a:fld>
            <a:endParaRPr lang="en-US"/>
          </a:p>
        </p:txBody>
      </p:sp>
    </p:spTree>
    <p:extLst>
      <p:ext uri="{BB962C8B-B14F-4D97-AF65-F5344CB8AC3E}">
        <p14:creationId xmlns:p14="http://schemas.microsoft.com/office/powerpoint/2010/main" val="7767077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Одним из самых известных и традиционных показателей интерпретируемости моделей типа «черный ящик» является важность переменных (</a:t>
            </a:r>
            <a:r>
              <a:rPr lang="ru-RU" dirty="0" err="1"/>
              <a:t>feature</a:t>
            </a:r>
            <a:r>
              <a:rPr lang="ru-RU" dirty="0"/>
              <a:t> </a:t>
            </a:r>
            <a:r>
              <a:rPr lang="ru-RU" dirty="0" err="1"/>
              <a:t>importance</a:t>
            </a:r>
            <a:r>
              <a:rPr lang="ru-RU" dirty="0"/>
              <a:t>).</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Рисунок 2 демонстрирует пример диаграммы важности переменных. Как мы видим, количество предыдущих займов в этой модели играют наибольшую роль.</a:t>
            </a:r>
          </a:p>
          <a:p>
            <a:endParaRPr lang="ru-RU" dirty="0"/>
          </a:p>
          <a:p>
            <a:r>
              <a:rPr lang="ru-RU" sz="1200" dirty="0"/>
              <a:t>Показывает, как часто данная </a:t>
            </a:r>
            <a:r>
              <a:rPr lang="ru-RU" sz="1200" dirty="0" err="1"/>
              <a:t>фича</a:t>
            </a:r>
            <a:r>
              <a:rPr lang="ru-RU" sz="1200" dirty="0"/>
              <a:t> встречается в узлах дерева, то есть считается суммарное количество разбиений дерева на узлы для каждой </a:t>
            </a:r>
            <a:r>
              <a:rPr lang="ru-RU" sz="1200" dirty="0" err="1"/>
              <a:t>фичи</a:t>
            </a:r>
            <a:r>
              <a:rPr lang="ru-RU" sz="1200" dirty="0"/>
              <a:t> в каждом дереве.</a:t>
            </a:r>
            <a:endParaRPr lang="en-US" sz="1200" dirty="0"/>
          </a:p>
          <a:p>
            <a:endParaRPr lang="ru-RU" dirty="0"/>
          </a:p>
          <a:p>
            <a:r>
              <a:rPr lang="en-US" sz="1200" b="0" i="0" kern="1200" dirty="0">
                <a:solidFill>
                  <a:schemeClr val="tx1"/>
                </a:solidFill>
                <a:effectLst/>
                <a:latin typeface="+mn-lt"/>
                <a:ea typeface="+mn-ea"/>
                <a:cs typeface="+mn-cs"/>
              </a:rPr>
              <a:t>One of the most basic questions we might ask of a model is </a:t>
            </a:r>
            <a:r>
              <a:rPr lang="en-US" sz="1200" b="0" i="1" kern="1200" dirty="0">
                <a:solidFill>
                  <a:schemeClr val="tx1"/>
                </a:solidFill>
                <a:effectLst/>
                <a:latin typeface="+mn-lt"/>
                <a:ea typeface="+mn-ea"/>
                <a:cs typeface="+mn-cs"/>
              </a:rPr>
              <a:t>What features have the biggest impact on predictions?</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This concept is called </a:t>
            </a:r>
            <a:r>
              <a:rPr lang="en-US" sz="1200" b="0" i="1" kern="1200" dirty="0">
                <a:solidFill>
                  <a:schemeClr val="tx1"/>
                </a:solidFill>
                <a:effectLst/>
                <a:latin typeface="+mn-lt"/>
                <a:ea typeface="+mn-ea"/>
                <a:cs typeface="+mn-cs"/>
              </a:rPr>
              <a:t>feature importance</a:t>
            </a:r>
            <a:r>
              <a:rPr lang="en-US" sz="1200" b="0" i="0" kern="1200" dirty="0">
                <a:solidFill>
                  <a:schemeClr val="tx1"/>
                </a:solidFill>
                <a:effectLst/>
                <a:latin typeface="+mn-lt"/>
                <a:ea typeface="+mn-ea"/>
                <a:cs typeface="+mn-cs"/>
              </a:rPr>
              <a:t>. I've seen feature importance used effectively many times for every purpose in the previous </a:t>
            </a:r>
            <a:r>
              <a:rPr lang="en-US" sz="1200" b="0" i="0" u="none" strike="noStrike" kern="1200" dirty="0">
                <a:solidFill>
                  <a:schemeClr val="tx1"/>
                </a:solidFill>
                <a:effectLst/>
                <a:latin typeface="+mn-lt"/>
                <a:ea typeface="+mn-ea"/>
                <a:cs typeface="+mn-cs"/>
                <a:hlinkClick r:id="rId3"/>
              </a:rPr>
              <a:t>list of use cases</a:t>
            </a:r>
            <a:r>
              <a:rPr lang="en-US" sz="1200" b="0" i="0" kern="1200" dirty="0">
                <a:solidFill>
                  <a:schemeClr val="tx1"/>
                </a:solidFill>
                <a:effectLst/>
                <a:latin typeface="+mn-lt"/>
                <a:ea typeface="+mn-ea"/>
                <a:cs typeface="+mn-cs"/>
              </a:rPr>
              <a:t>.</a:t>
            </a:r>
          </a:p>
          <a:p>
            <a:endParaRPr lang="ru-RU" dirty="0"/>
          </a:p>
        </p:txBody>
      </p:sp>
      <p:sp>
        <p:nvSpPr>
          <p:cNvPr id="4" name="Номер слайда 3"/>
          <p:cNvSpPr>
            <a:spLocks noGrp="1"/>
          </p:cNvSpPr>
          <p:nvPr>
            <p:ph type="sldNum" sz="quarter" idx="5"/>
          </p:nvPr>
        </p:nvSpPr>
        <p:spPr/>
        <p:txBody>
          <a:bodyPr/>
          <a:lstStyle/>
          <a:p>
            <a:fld id="{4DEBF739-AF45-0248-9882-EB9C75ACCB68}" type="slidenum">
              <a:rPr lang="ru-RU" smtClean="0"/>
              <a:pPr/>
              <a:t>13</a:t>
            </a:fld>
            <a:endParaRPr lang="ru-RU"/>
          </a:p>
        </p:txBody>
      </p:sp>
    </p:spTree>
    <p:extLst>
      <p:ext uri="{BB962C8B-B14F-4D97-AF65-F5344CB8AC3E}">
        <p14:creationId xmlns:p14="http://schemas.microsoft.com/office/powerpoint/2010/main" val="4733968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ru-RU" sz="1200"/>
              <a:t>Этот метод имеет как минимум два очевидных недостатка.</a:t>
            </a:r>
            <a:endParaRPr lang="en-US" sz="1200"/>
          </a:p>
          <a:p>
            <a:endParaRPr lang="ru-RU"/>
          </a:p>
        </p:txBody>
      </p:sp>
      <p:sp>
        <p:nvSpPr>
          <p:cNvPr id="4" name="Номер слайда 3"/>
          <p:cNvSpPr>
            <a:spLocks noGrp="1"/>
          </p:cNvSpPr>
          <p:nvPr>
            <p:ph type="sldNum" sz="quarter" idx="5"/>
          </p:nvPr>
        </p:nvSpPr>
        <p:spPr/>
        <p:txBody>
          <a:bodyPr/>
          <a:lstStyle/>
          <a:p>
            <a:fld id="{F449711C-DB87-6342-8123-FE7E39EB0067}" type="slidenum">
              <a:rPr lang="en-US" smtClean="0"/>
              <a:pPr/>
              <a:t>14</a:t>
            </a:fld>
            <a:endParaRPr lang="en-US"/>
          </a:p>
        </p:txBody>
      </p:sp>
    </p:spTree>
    <p:extLst>
      <p:ext uri="{BB962C8B-B14F-4D97-AF65-F5344CB8AC3E}">
        <p14:creationId xmlns:p14="http://schemas.microsoft.com/office/powerpoint/2010/main" val="8581220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a:p>
            <a:r>
              <a:rPr lang="ru-RU"/>
              <a:t>Идея следующая: понять как изменится точность модели, если убрать какие-либо признаки в данных.</a:t>
            </a:r>
          </a:p>
          <a:p>
            <a:endParaRPr lang="ru-RU"/>
          </a:p>
          <a:p>
            <a:r>
              <a:rPr lang="ru-RU"/>
              <a:t>Для этого можно удалить признак из набора данных, заново обучить модель и проверить точность. </a:t>
            </a:r>
          </a:p>
          <a:p>
            <a:r>
              <a:rPr lang="ru-RU"/>
              <a:t>Но это может потребовать значительных вычислительных ресурсов.</a:t>
            </a:r>
          </a:p>
          <a:p>
            <a:r>
              <a:rPr lang="ru-RU"/>
              <a:t>При этом мы получим то, что важно в конкретном наборе данных, а не то, что важно в конкретной обученной модели.</a:t>
            </a:r>
          </a:p>
          <a:p>
            <a:endParaRPr lang="ru-RU" sz="1200" b="0" i="0" kern="1200">
              <a:solidFill>
                <a:schemeClr val="tx1"/>
              </a:solidFill>
              <a:effectLst/>
              <a:latin typeface="+mn-lt"/>
              <a:ea typeface="+mn-ea"/>
              <a:cs typeface="+mn-cs"/>
            </a:endParaRPr>
          </a:p>
          <a:p>
            <a:endParaRPr lang="ru-RU" sz="1200" b="0" i="0" kern="1200">
              <a:solidFill>
                <a:schemeClr val="tx1"/>
              </a:solidFill>
              <a:effectLst/>
              <a:latin typeface="+mn-lt"/>
              <a:ea typeface="+mn-ea"/>
              <a:cs typeface="+mn-cs"/>
            </a:endParaRPr>
          </a:p>
          <a:p>
            <a:r>
              <a:rPr lang="ru-RU" sz="1200" b="0" i="0" kern="1200">
                <a:solidFill>
                  <a:schemeClr val="tx1"/>
                </a:solidFill>
                <a:effectLst/>
                <a:latin typeface="+mn-lt"/>
                <a:ea typeface="+mn-ea"/>
                <a:cs typeface="+mn-cs"/>
              </a:rPr>
              <a:t>Поэтому вместо удаления объекта мы можем заменить его случайным шумом - столбец объектов все еще там, но он больше не содержит полезной информации. </a:t>
            </a:r>
          </a:p>
          <a:p>
            <a:r>
              <a:rPr lang="ru-RU" sz="1200" b="0" i="0" kern="1200">
                <a:solidFill>
                  <a:schemeClr val="tx1"/>
                </a:solidFill>
                <a:effectLst/>
                <a:latin typeface="+mn-lt"/>
                <a:ea typeface="+mn-ea"/>
                <a:cs typeface="+mn-cs"/>
              </a:rPr>
              <a:t>Самый простой способ получить такой шум - это перетасовать значения для объекта, т. Е. Использовать значения свойств других примеров - так вычисляется важность перестановки.</a:t>
            </a:r>
          </a:p>
          <a:p>
            <a:r>
              <a:rPr lang="ru-RU" sz="1200" b="0" i="0" kern="1200">
                <a:solidFill>
                  <a:schemeClr val="tx1"/>
                </a:solidFill>
                <a:effectLst/>
                <a:latin typeface="+mn-lt"/>
                <a:ea typeface="+mn-ea"/>
                <a:cs typeface="+mn-cs"/>
              </a:rPr>
              <a:t>Этот метод наиболее подходит для вычисления важности объектов, когда количество столбцов (объектов) невелико; в противном случае это может быть </a:t>
            </a:r>
            <a:r>
              <a:rPr lang="ru-RU" sz="1200" b="0" i="0" kern="1200" err="1">
                <a:solidFill>
                  <a:schemeClr val="tx1"/>
                </a:solidFill>
                <a:effectLst/>
                <a:latin typeface="+mn-lt"/>
                <a:ea typeface="+mn-ea"/>
                <a:cs typeface="+mn-cs"/>
              </a:rPr>
              <a:t>ресурсоемким</a:t>
            </a:r>
            <a:endParaRPr lang="ru-RU" sz="1200" b="0" i="0" kern="1200">
              <a:solidFill>
                <a:schemeClr val="tx1"/>
              </a:solidFill>
              <a:effectLst/>
              <a:latin typeface="+mn-lt"/>
              <a:ea typeface="+mn-ea"/>
              <a:cs typeface="+mn-cs"/>
            </a:endParaRPr>
          </a:p>
          <a:p>
            <a:endParaRPr lang="ru-RU" sz="1200" b="0" i="0" kern="1200">
              <a:solidFill>
                <a:schemeClr val="tx1"/>
              </a:solidFill>
              <a:effectLst/>
              <a:latin typeface="+mn-lt"/>
              <a:ea typeface="+mn-ea"/>
              <a:cs typeface="+mn-cs"/>
            </a:endParaRPr>
          </a:p>
          <a:p>
            <a:endParaRPr lang="ru-RU" sz="1200" b="0" i="0" kern="1200">
              <a:solidFill>
                <a:schemeClr val="tx1"/>
              </a:solidFill>
              <a:effectLst/>
              <a:latin typeface="+mn-lt"/>
              <a:ea typeface="+mn-ea"/>
              <a:cs typeface="+mn-cs"/>
            </a:endParaRPr>
          </a:p>
          <a:p>
            <a:r>
              <a:rPr lang="ru-RU"/>
              <a:t>Мы хотим предсказать рост человека, когда ему исполнится 20 лет, используя данные, доступные в возрасте 10 лет.</a:t>
            </a:r>
          </a:p>
          <a:p>
            <a:r>
              <a:rPr lang="ru-RU"/>
              <a:t>Наши данные включают полезные функции (рост в возрасте 10 лет), функции с небольшой предсказательной силой (принадлежащие носкам), а также некоторые другие функции, на которых мы не будем останавливаться в этом объяснении.</a:t>
            </a:r>
          </a:p>
          <a:p>
            <a:endParaRPr lang="ru-RU"/>
          </a:p>
          <a:p>
            <a:r>
              <a:rPr lang="ru-RU"/>
              <a:t>Случайное изменение порядка одного столбца должно привести к менее точным прогнозам, поскольку полученные данные больше не соответствуют чему-либо, наблюдаемому в реальном мире. Точность модели особенно страдает, если мы перетасовываем столбец, на который модель в значительной степени полагалась для прогнозов. В этом случае изменение высоты в возрасте 10 лет привело бы к ужасным предсказаниям. Если бы вместо этого мы перемешали собственные носки, итоговые прогнозы не пострадали бы так сильно.</a:t>
            </a:r>
            <a:endParaRPr lang="en-US"/>
          </a:p>
          <a:p>
            <a:endParaRPr lang="ru-RU" sz="1200" b="0" i="0" kern="1200">
              <a:solidFill>
                <a:schemeClr val="tx1"/>
              </a:solidFill>
              <a:effectLst/>
              <a:latin typeface="+mn-lt"/>
              <a:ea typeface="+mn-ea"/>
              <a:cs typeface="+mn-cs"/>
            </a:endParaRPr>
          </a:p>
          <a:p>
            <a:endParaRPr lang="ru-RU"/>
          </a:p>
        </p:txBody>
      </p:sp>
      <p:sp>
        <p:nvSpPr>
          <p:cNvPr id="4" name="Номер слайда 3"/>
          <p:cNvSpPr>
            <a:spLocks noGrp="1"/>
          </p:cNvSpPr>
          <p:nvPr>
            <p:ph type="sldNum" sz="quarter" idx="5"/>
          </p:nvPr>
        </p:nvSpPr>
        <p:spPr/>
        <p:txBody>
          <a:bodyPr/>
          <a:lstStyle/>
          <a:p>
            <a:fld id="{4DEBF739-AF45-0248-9882-EB9C75ACCB68}" type="slidenum">
              <a:rPr lang="ru-RU" smtClean="0"/>
              <a:pPr/>
              <a:t>15</a:t>
            </a:fld>
            <a:endParaRPr lang="ru-RU"/>
          </a:p>
        </p:txBody>
      </p:sp>
    </p:spTree>
    <p:extLst>
      <p:ext uri="{BB962C8B-B14F-4D97-AF65-F5344CB8AC3E}">
        <p14:creationId xmlns:p14="http://schemas.microsoft.com/office/powerpoint/2010/main" val="12125135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Значения в верхней части являются наиболее важными характеристиками, а значения в нижней части имеют меньшее значение.</a:t>
            </a:r>
          </a:p>
          <a:p>
            <a:endParaRPr lang="ru-RU" dirty="0"/>
          </a:p>
          <a:p>
            <a:r>
              <a:rPr lang="ru-RU" dirty="0"/>
              <a:t>Первое число в каждой строке показывает, насколько сильно снизилась производительность модели при случайном перетасовке (в данном случае, используя «точность» в качестве показателя производительности).</a:t>
            </a:r>
          </a:p>
          <a:p>
            <a:endParaRPr lang="ru-RU" dirty="0"/>
          </a:p>
          <a:p>
            <a:r>
              <a:rPr lang="ru-RU" dirty="0"/>
              <a:t>Как и большинство вещей в науке о данных, существует некоторая случайность с точным изменением производительности при перетасовке столбца. Мы измеряем количество случайностей в нашем вычислении важности перестановки, повторяя процесс с несколькими </a:t>
            </a:r>
            <a:r>
              <a:rPr lang="ru-RU" dirty="0" err="1"/>
              <a:t>шаффлами</a:t>
            </a:r>
            <a:r>
              <a:rPr lang="ru-RU" dirty="0"/>
              <a:t>. Число после ± показывает, как производительность варьируется от одного перестановки к другому.</a:t>
            </a:r>
          </a:p>
          <a:p>
            <a:endParaRPr lang="ru-RU" dirty="0"/>
          </a:p>
          <a:p>
            <a:r>
              <a:rPr lang="ru-RU" dirty="0"/>
              <a:t>Время от времени вы будете видеть отрицательные значения для важности перестановки. В этих случаях прогнозы на случайных (или зашумленных) данных оказывались более точными, чем реальные данные. Это происходит, когда функция не имеет значения (должна была иметь значение, близкое к 0), но случайный случай заставил прогнозы на случайных данных быть более точными. Это чаще встречается с небольшими наборами данных, такими как в этом примере, потому что есть больше места для удачи / шанса.</a:t>
            </a:r>
          </a:p>
          <a:p>
            <a:endParaRPr lang="ru-RU" dirty="0"/>
          </a:p>
          <a:p>
            <a:r>
              <a:rPr lang="ru-RU" dirty="0"/>
              <a:t>В нашем примере самая важная особенность - забитые голы. Это кажется разумным. Футбольные фанаты могут иметь некоторую интуицию о том, удивительны ли упорядочения других переменных или нет.</a:t>
            </a:r>
          </a:p>
        </p:txBody>
      </p:sp>
      <p:sp>
        <p:nvSpPr>
          <p:cNvPr id="4" name="Номер слайда 3"/>
          <p:cNvSpPr>
            <a:spLocks noGrp="1"/>
          </p:cNvSpPr>
          <p:nvPr>
            <p:ph type="sldNum" sz="quarter" idx="5"/>
          </p:nvPr>
        </p:nvSpPr>
        <p:spPr/>
        <p:txBody>
          <a:bodyPr/>
          <a:lstStyle/>
          <a:p>
            <a:fld id="{4DEBF739-AF45-0248-9882-EB9C75ACCB68}" type="slidenum">
              <a:rPr lang="ru-RU" smtClean="0"/>
              <a:pPr/>
              <a:t>17</a:t>
            </a:fld>
            <a:endParaRPr lang="ru-RU"/>
          </a:p>
        </p:txBody>
      </p:sp>
    </p:spTree>
    <p:extLst>
      <p:ext uri="{BB962C8B-B14F-4D97-AF65-F5344CB8AC3E}">
        <p14:creationId xmlns:p14="http://schemas.microsoft.com/office/powerpoint/2010/main" val="41620834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a:t>Значения в верхней части являются наиболее важными характеристиками, а значения в нижней части имеют меньшее значение.</a:t>
            </a:r>
          </a:p>
          <a:p>
            <a:endParaRPr lang="ru-RU"/>
          </a:p>
          <a:p>
            <a:r>
              <a:rPr lang="ru-RU"/>
              <a:t>Первое число в каждой строке показывает, насколько сильно снизилась производительность модели при случайном перетасовке (в данном случае, используя «точность» в качестве показателя производительности).</a:t>
            </a:r>
          </a:p>
          <a:p>
            <a:endParaRPr lang="ru-RU"/>
          </a:p>
          <a:p>
            <a:r>
              <a:rPr lang="ru-RU"/>
              <a:t>Как и большинство вещей в науке о данных, существует некоторая случайность с точным изменением производительности при перетасовке столбца. Мы измеряем количество случайностей в нашем вычислении важности перестановки, повторяя процесс с несколькими </a:t>
            </a:r>
            <a:r>
              <a:rPr lang="ru-RU" err="1"/>
              <a:t>шаффлами</a:t>
            </a:r>
            <a:r>
              <a:rPr lang="ru-RU"/>
              <a:t>. Число после ± показывает, как производительность варьируется от одного перестановки к другому.</a:t>
            </a:r>
          </a:p>
          <a:p>
            <a:endParaRPr lang="ru-RU"/>
          </a:p>
          <a:p>
            <a:r>
              <a:rPr lang="ru-RU"/>
              <a:t>Время от времени вы будете видеть отрицательные значения для важности перестановки. В этих случаях прогнозы на случайных (или зашумленных) данных оказывались более точными, чем реальные данные. Это происходит, когда функция не имеет значения (должна была иметь значение, близкое к 0), но случайный случай заставил прогнозы на случайных данных быть более точными. Это чаще встречается с небольшими наборами данных, такими как в этом примере, потому что есть больше места для удачи / шанса.</a:t>
            </a:r>
          </a:p>
          <a:p>
            <a:endParaRPr lang="ru-RU"/>
          </a:p>
          <a:p>
            <a:r>
              <a:rPr lang="ru-RU"/>
              <a:t>В нашем примере самая важная особенность - забитые голы. Это кажется разумным. Футбольные фанаты могут иметь некоторую интуицию о том, удивительны ли упорядочения других переменных или нет.</a:t>
            </a:r>
          </a:p>
        </p:txBody>
      </p:sp>
      <p:sp>
        <p:nvSpPr>
          <p:cNvPr id="4" name="Номер слайда 3"/>
          <p:cNvSpPr>
            <a:spLocks noGrp="1"/>
          </p:cNvSpPr>
          <p:nvPr>
            <p:ph type="sldNum" sz="quarter" idx="5"/>
          </p:nvPr>
        </p:nvSpPr>
        <p:spPr/>
        <p:txBody>
          <a:bodyPr/>
          <a:lstStyle/>
          <a:p>
            <a:fld id="{4DEBF739-AF45-0248-9882-EB9C75ACCB68}" type="slidenum">
              <a:rPr lang="ru-RU" smtClean="0"/>
              <a:pPr/>
              <a:t>18</a:t>
            </a:fld>
            <a:endParaRPr lang="ru-RU"/>
          </a:p>
        </p:txBody>
      </p:sp>
    </p:spTree>
    <p:extLst>
      <p:ext uri="{BB962C8B-B14F-4D97-AF65-F5344CB8AC3E}">
        <p14:creationId xmlns:p14="http://schemas.microsoft.com/office/powerpoint/2010/main" val="5658658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linkClick r:id="rId3"/>
              </a:rPr>
              <a:t>https://www.kaggle.com/dansbecker/partial-plots</a:t>
            </a: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linkClick r:id="rId4"/>
              </a:rPr>
              <a:t>https://pdpbox.readthedocs.io/en/latest/</a:t>
            </a: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ru-RU" dirty="0"/>
          </a:p>
          <a:p>
            <a:pPr marL="0" indent="0">
              <a:buNone/>
            </a:pPr>
            <a:endParaRPr lang="ru-RU" dirty="0"/>
          </a:p>
          <a:p>
            <a:pPr marL="0" indent="0">
              <a:buNone/>
            </a:pPr>
            <a:endParaRPr lang="ru-RU" dirty="0"/>
          </a:p>
          <a:p>
            <a:pPr marL="0" indent="0">
              <a:buNone/>
            </a:pPr>
            <a:r>
              <a:rPr lang="ru-RU" dirty="0"/>
              <a:t>Прогнозируются ли различия в состоянии здоровья между двумя группами из-за различий в рационе или из-за какого-то другого фактора? </a:t>
            </a:r>
            <a:r>
              <a:rPr lang="ru-RU" dirty="0" err="1"/>
              <a:t>изнак</a:t>
            </a:r>
            <a:r>
              <a:rPr lang="ru-RU" dirty="0"/>
              <a:t> влияет на прогнозы.</a:t>
            </a:r>
            <a:endParaRPr lang="en-US" dirty="0"/>
          </a:p>
          <a:p>
            <a:pPr marL="0" indent="0">
              <a:buNone/>
            </a:pPr>
            <a:endParaRPr lang="ru-RU" dirty="0"/>
          </a:p>
          <a:p>
            <a:pPr marL="0" indent="0">
              <a:buNone/>
            </a:pPr>
            <a:r>
              <a:rPr lang="ru-RU" dirty="0"/>
              <a:t>Чтобы увидеть, как частичные графики отделяют эффект каждой функции, мы начнем с рассмотрения одной строки данных. Например, этот ряд данных может представлять команду, которая имела мяч в 50% случаев, сделала 100 передач, сделала 10 ударов и забила 1 гол.</a:t>
            </a:r>
          </a:p>
          <a:p>
            <a:pPr marL="0" indent="0">
              <a:buNone/>
            </a:pPr>
            <a:endParaRPr lang="ru-RU" dirty="0"/>
          </a:p>
          <a:p>
            <a:pPr marL="0" indent="0">
              <a:buNone/>
            </a:pPr>
            <a:r>
              <a:rPr lang="ru-RU" dirty="0"/>
              <a:t>Мы будем использовать подобранную модель, чтобы предсказать наш результат (вероятность того, что их игрок выиграл "человека матча"). Но мы неоднократно меняем значение для одной переменной, чтобы сделать серию прогнозов. Мы могли бы предсказать результат, если бы команда имела мяч только 40% времени. Затем мы предсказываем, что мяч будет у них 50% времени. Тогда прогнозируй снова на 60%. И так далее. Мы прослеживаем прогнозируемые результаты (по вертикальной оси) при переходе от небольших значений владения мячом к большим значениям (по горизонтальной оси).</a:t>
            </a:r>
          </a:p>
          <a:p>
            <a:pPr marL="0" indent="0">
              <a:buNone/>
            </a:pPr>
            <a:endParaRPr lang="ru-RU" dirty="0"/>
          </a:p>
          <a:p>
            <a:pPr marL="0" indent="0">
              <a:buNone/>
            </a:pPr>
            <a:r>
              <a:rPr lang="ru-RU" dirty="0"/>
              <a:t>В этом описании мы использовали только одну строку данных. Взаимодействие между объектами может привести к тому, что график для отдельной строки будет нетипичным. Итак, мы повторяем этот мысленный эксперимент с несколькими строками из исходного набора данных и наносим средний прогнозируемый результат на вертикальной оси.</a:t>
            </a:r>
          </a:p>
          <a:p>
            <a:pPr marL="0" indent="0">
              <a:buNone/>
            </a:pPr>
            <a:r>
              <a:rPr lang="ru-RU" dirty="0" err="1"/>
              <a:t>Chtoby</a:t>
            </a:r>
            <a:r>
              <a:rPr lang="ru-RU" dirty="0"/>
              <a:t> </a:t>
            </a:r>
            <a:r>
              <a:rPr lang="ru-RU" dirty="0" err="1"/>
              <a:t>uvidet</a:t>
            </a:r>
            <a:r>
              <a:rPr lang="ru-RU" dirty="0"/>
              <a:t>', </a:t>
            </a:r>
            <a:r>
              <a:rPr lang="ru-RU" dirty="0" err="1"/>
              <a:t>kak</a:t>
            </a:r>
            <a:r>
              <a:rPr lang="ru-RU" dirty="0"/>
              <a:t> </a:t>
            </a:r>
            <a:r>
              <a:rPr lang="ru-RU" dirty="0" err="1"/>
              <a:t>chastichnyye</a:t>
            </a:r>
            <a:r>
              <a:rPr lang="ru-RU" dirty="0"/>
              <a:t> </a:t>
            </a:r>
            <a:r>
              <a:rPr lang="ru-RU" dirty="0" err="1"/>
              <a:t>grafiki</a:t>
            </a:r>
            <a:r>
              <a:rPr lang="ru-RU" dirty="0"/>
              <a:t> </a:t>
            </a:r>
            <a:r>
              <a:rPr lang="ru-RU" dirty="0" err="1"/>
              <a:t>otdelyayut</a:t>
            </a:r>
            <a:r>
              <a:rPr lang="ru-RU" dirty="0"/>
              <a:t> </a:t>
            </a:r>
            <a:r>
              <a:rPr lang="ru-RU" dirty="0" err="1"/>
              <a:t>effekt</a:t>
            </a:r>
            <a:r>
              <a:rPr lang="ru-RU" dirty="0"/>
              <a:t> </a:t>
            </a:r>
            <a:r>
              <a:rPr lang="ru-RU" dirty="0" err="1"/>
              <a:t>kazhdoy</a:t>
            </a:r>
            <a:r>
              <a:rPr lang="ru-RU" dirty="0"/>
              <a:t> </a:t>
            </a:r>
            <a:r>
              <a:rPr lang="ru-RU" dirty="0" err="1"/>
              <a:t>funktsi</a:t>
            </a:r>
            <a:endParaRPr lang="en-US" dirty="0"/>
          </a:p>
          <a:p>
            <a:pPr marL="0" indent="0">
              <a:buNone/>
            </a:pPr>
            <a:endParaRPr lang="en-US" dirty="0"/>
          </a:p>
          <a:p>
            <a:pPr marL="0" indent="0">
              <a:buNone/>
            </a:pPr>
            <a:endParaRPr lang="en-US" dirty="0"/>
          </a:p>
          <a:p>
            <a:r>
              <a:rPr lang="en-US" sz="1200" b="0" i="0" kern="1200" dirty="0">
                <a:solidFill>
                  <a:schemeClr val="tx1"/>
                </a:solidFill>
                <a:effectLst/>
                <a:latin typeface="+mn-lt"/>
                <a:ea typeface="+mn-ea"/>
                <a:cs typeface="+mn-cs"/>
              </a:rPr>
              <a:t>A few items are worth pointing out as you interpret this plot</a:t>
            </a:r>
          </a:p>
          <a:p>
            <a:r>
              <a:rPr lang="en-US" sz="1200" b="0" i="0" kern="1200" dirty="0">
                <a:solidFill>
                  <a:schemeClr val="tx1"/>
                </a:solidFill>
                <a:effectLst/>
                <a:latin typeface="+mn-lt"/>
                <a:ea typeface="+mn-ea"/>
                <a:cs typeface="+mn-cs"/>
              </a:rPr>
              <a:t>The y axis is interpreted as </a:t>
            </a:r>
            <a:r>
              <a:rPr lang="en-US" sz="1200" b="1" i="0" kern="1200" dirty="0">
                <a:solidFill>
                  <a:schemeClr val="tx1"/>
                </a:solidFill>
                <a:effectLst/>
                <a:latin typeface="+mn-lt"/>
                <a:ea typeface="+mn-ea"/>
                <a:cs typeface="+mn-cs"/>
              </a:rPr>
              <a:t>change in the prediction</a:t>
            </a:r>
            <a:r>
              <a:rPr lang="en-US" sz="1200" b="0" i="0" kern="1200" dirty="0">
                <a:solidFill>
                  <a:schemeClr val="tx1"/>
                </a:solidFill>
                <a:effectLst/>
                <a:latin typeface="+mn-lt"/>
                <a:ea typeface="+mn-ea"/>
                <a:cs typeface="+mn-cs"/>
              </a:rPr>
              <a:t> from what it would be predicted at the baseline or leftmost value.</a:t>
            </a:r>
          </a:p>
          <a:p>
            <a:r>
              <a:rPr lang="en-US" sz="1200" b="0" i="0" kern="1200" dirty="0">
                <a:solidFill>
                  <a:schemeClr val="tx1"/>
                </a:solidFill>
                <a:effectLst/>
                <a:latin typeface="+mn-lt"/>
                <a:ea typeface="+mn-ea"/>
                <a:cs typeface="+mn-cs"/>
              </a:rPr>
              <a:t>A blue shaded area indicates level of confidence</a:t>
            </a:r>
          </a:p>
          <a:p>
            <a:r>
              <a:rPr lang="en-US" sz="1200" b="0" i="0" kern="1200" dirty="0">
                <a:solidFill>
                  <a:schemeClr val="tx1"/>
                </a:solidFill>
                <a:effectLst/>
                <a:latin typeface="+mn-lt"/>
                <a:ea typeface="+mn-ea"/>
                <a:cs typeface="+mn-cs"/>
              </a:rPr>
              <a:t>From this particular graph, we see that scoring a goal substantially increases your chances of winning "Man of The Match." But extra goals beyond that appear to have little impact on predictions.</a:t>
            </a:r>
          </a:p>
          <a:p>
            <a:pPr marL="0" indent="0">
              <a:buNone/>
            </a:pPr>
            <a:endParaRPr lang="ru-RU" dirty="0"/>
          </a:p>
        </p:txBody>
      </p:sp>
      <p:sp>
        <p:nvSpPr>
          <p:cNvPr id="4" name="Номер слайда 3"/>
          <p:cNvSpPr>
            <a:spLocks noGrp="1"/>
          </p:cNvSpPr>
          <p:nvPr>
            <p:ph type="sldNum" sz="quarter" idx="5"/>
          </p:nvPr>
        </p:nvSpPr>
        <p:spPr/>
        <p:txBody>
          <a:bodyPr/>
          <a:lstStyle/>
          <a:p>
            <a:fld id="{4DEBF739-AF45-0248-9882-EB9C75ACCB68}" type="slidenum">
              <a:rPr lang="ru-RU" smtClean="0"/>
              <a:pPr/>
              <a:t>19</a:t>
            </a:fld>
            <a:endParaRPr lang="ru-RU"/>
          </a:p>
        </p:txBody>
      </p:sp>
    </p:spTree>
    <p:extLst>
      <p:ext uri="{BB962C8B-B14F-4D97-AF65-F5344CB8AC3E}">
        <p14:creationId xmlns:p14="http://schemas.microsoft.com/office/powerpoint/2010/main" val="11639973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a:t>Можете ли вы увидеть это, проследив через дерево решений с 0 целями?</a:t>
            </a:r>
          </a:p>
          <a:p>
            <a:pPr marL="0" marR="0" lvl="0" indent="0" algn="l" defTabSz="914400" rtl="0" eaLnBrk="1" fontAlgn="auto" latinLnBrk="0" hangingPunct="1">
              <a:lnSpc>
                <a:spcPct val="100000"/>
              </a:lnSpc>
              <a:spcBef>
                <a:spcPts val="0"/>
              </a:spcBef>
              <a:spcAft>
                <a:spcPts val="0"/>
              </a:spcAft>
              <a:buClrTx/>
              <a:buSzTx/>
              <a:buFontTx/>
              <a:buNone/>
              <a:tabLst/>
              <a:defRPr/>
            </a:pPr>
            <a:r>
              <a:rPr lang="ru-RU" sz="1200"/>
              <a:t>Можете ли вы увидеть это в дереве решений?</a:t>
            </a:r>
          </a:p>
          <a:p>
            <a:endParaRPr lang="ru-RU"/>
          </a:p>
        </p:txBody>
      </p:sp>
      <p:sp>
        <p:nvSpPr>
          <p:cNvPr id="4" name="Номер слайда 3"/>
          <p:cNvSpPr>
            <a:spLocks noGrp="1"/>
          </p:cNvSpPr>
          <p:nvPr>
            <p:ph type="sldNum" sz="quarter" idx="5"/>
          </p:nvPr>
        </p:nvSpPr>
        <p:spPr/>
        <p:txBody>
          <a:bodyPr/>
          <a:lstStyle/>
          <a:p>
            <a:fld id="{4DEBF739-AF45-0248-9882-EB9C75ACCB68}" type="slidenum">
              <a:rPr lang="ru-RU" smtClean="0"/>
              <a:pPr/>
              <a:t>21</a:t>
            </a:fld>
            <a:endParaRPr lang="ru-RU"/>
          </a:p>
        </p:txBody>
      </p:sp>
    </p:spTree>
    <p:extLst>
      <p:ext uri="{BB962C8B-B14F-4D97-AF65-F5344CB8AC3E}">
        <p14:creationId xmlns:p14="http://schemas.microsoft.com/office/powerpoint/2010/main" val="26033454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a:t>Вы видели (и использовали) методы извлечения общей информации из модели машинного обучения. Но что, если вы хотите разобрать, как модель работает для индивидуального </a:t>
            </a:r>
            <a:r>
              <a:rPr lang="ru-RU" err="1"/>
              <a:t>прогноза?Значения</a:t>
            </a:r>
            <a:r>
              <a:rPr lang="ru-RU"/>
              <a:t> SHAP (аббревиатура от </a:t>
            </a:r>
            <a:r>
              <a:rPr lang="ru-RU" err="1"/>
              <a:t>SHAPley</a:t>
            </a:r>
            <a:r>
              <a:rPr lang="ru-RU"/>
              <a:t> </a:t>
            </a:r>
            <a:r>
              <a:rPr lang="ru-RU" err="1"/>
              <a:t>Additive</a:t>
            </a:r>
            <a:r>
              <a:rPr lang="ru-RU"/>
              <a:t> </a:t>
            </a:r>
            <a:r>
              <a:rPr lang="ru-RU" err="1"/>
              <a:t>ExPlanations</a:t>
            </a:r>
            <a:r>
              <a:rPr lang="ru-RU"/>
              <a:t>) разбивают прогноз, чтобы показать влияние каждой функции. Где это можно было использовать?</a:t>
            </a:r>
          </a:p>
        </p:txBody>
      </p:sp>
      <p:sp>
        <p:nvSpPr>
          <p:cNvPr id="4" name="Номер слайда 3"/>
          <p:cNvSpPr>
            <a:spLocks noGrp="1"/>
          </p:cNvSpPr>
          <p:nvPr>
            <p:ph type="sldNum" sz="quarter" idx="5"/>
          </p:nvPr>
        </p:nvSpPr>
        <p:spPr/>
        <p:txBody>
          <a:bodyPr/>
          <a:lstStyle/>
          <a:p>
            <a:fld id="{4DEBF739-AF45-0248-9882-EB9C75ACCB68}" type="slidenum">
              <a:rPr lang="ru-RU" smtClean="0"/>
              <a:pPr/>
              <a:t>22</a:t>
            </a:fld>
            <a:endParaRPr lang="ru-RU"/>
          </a:p>
        </p:txBody>
      </p:sp>
    </p:spTree>
    <p:extLst>
      <p:ext uri="{BB962C8B-B14F-4D97-AF65-F5344CB8AC3E}">
        <p14:creationId xmlns:p14="http://schemas.microsoft.com/office/powerpoint/2010/main" val="38477304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a:t>(по имени американского математика и названа библиотека).</a:t>
            </a:r>
          </a:p>
        </p:txBody>
      </p:sp>
      <p:sp>
        <p:nvSpPr>
          <p:cNvPr id="4" name="Slide Number Placeholder 3"/>
          <p:cNvSpPr>
            <a:spLocks noGrp="1"/>
          </p:cNvSpPr>
          <p:nvPr>
            <p:ph type="sldNum" sz="quarter" idx="5"/>
          </p:nvPr>
        </p:nvSpPr>
        <p:spPr/>
        <p:txBody>
          <a:bodyPr/>
          <a:lstStyle/>
          <a:p>
            <a:fld id="{4DEBF739-AF45-0248-9882-EB9C75ACCB68}" type="slidenum">
              <a:rPr lang="ru-RU" smtClean="0"/>
              <a:pPr/>
              <a:t>23</a:t>
            </a:fld>
            <a:endParaRPr lang="ru-RU"/>
          </a:p>
        </p:txBody>
      </p:sp>
    </p:spTree>
    <p:extLst>
      <p:ext uri="{BB962C8B-B14F-4D97-AF65-F5344CB8AC3E}">
        <p14:creationId xmlns:p14="http://schemas.microsoft.com/office/powerpoint/2010/main" val="35402249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sz="1200" err="1">
                <a:latin typeface="-apple-system"/>
              </a:rPr>
              <a:t>Gender</a:t>
            </a:r>
            <a:r>
              <a:rPr lang="ru-RU" sz="1200">
                <a:latin typeface="-apple-system"/>
              </a:rPr>
              <a:t> (пол) принимает значения 0 и 1.</a:t>
            </a:r>
          </a:p>
          <a:p>
            <a:r>
              <a:rPr lang="ru-RU" sz="1200">
                <a:latin typeface="-apple-system"/>
              </a:rPr>
              <a:t>(маленький мальчик в самом левом узле дерева) </a:t>
            </a:r>
            <a:endParaRPr lang="ru-RU"/>
          </a:p>
        </p:txBody>
      </p:sp>
      <p:sp>
        <p:nvSpPr>
          <p:cNvPr id="4" name="Slide Number Placeholder 3"/>
          <p:cNvSpPr>
            <a:spLocks noGrp="1"/>
          </p:cNvSpPr>
          <p:nvPr>
            <p:ph type="sldNum" sz="quarter" idx="5"/>
          </p:nvPr>
        </p:nvSpPr>
        <p:spPr/>
        <p:txBody>
          <a:bodyPr/>
          <a:lstStyle/>
          <a:p>
            <a:fld id="{4DEBF739-AF45-0248-9882-EB9C75ACCB68}" type="slidenum">
              <a:rPr lang="ru-RU" smtClean="0"/>
              <a:pPr/>
              <a:t>25</a:t>
            </a:fld>
            <a:endParaRPr lang="ru-RU"/>
          </a:p>
        </p:txBody>
      </p:sp>
    </p:spTree>
    <p:extLst>
      <p:ext uri="{BB962C8B-B14F-4D97-AF65-F5344CB8AC3E}">
        <p14:creationId xmlns:p14="http://schemas.microsoft.com/office/powerpoint/2010/main" val="18180384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algn="l"/>
            <a:endParaRPr lang="ru-RU" dirty="0"/>
          </a:p>
        </p:txBody>
      </p:sp>
      <p:sp>
        <p:nvSpPr>
          <p:cNvPr id="4" name="Номер слайда 3"/>
          <p:cNvSpPr>
            <a:spLocks noGrp="1"/>
          </p:cNvSpPr>
          <p:nvPr>
            <p:ph type="sldNum" sz="quarter" idx="5"/>
          </p:nvPr>
        </p:nvSpPr>
        <p:spPr/>
        <p:txBody>
          <a:bodyPr/>
          <a:lstStyle/>
          <a:p>
            <a:fld id="{F449711C-DB87-6342-8123-FE7E39EB0067}" type="slidenum">
              <a:rPr lang="en-US" smtClean="0"/>
              <a:pPr/>
              <a:t>3</a:t>
            </a:fld>
            <a:endParaRPr lang="en-US"/>
          </a:p>
        </p:txBody>
      </p:sp>
    </p:spTree>
    <p:extLst>
      <p:ext uri="{BB962C8B-B14F-4D97-AF65-F5344CB8AC3E}">
        <p14:creationId xmlns:p14="http://schemas.microsoft.com/office/powerpoint/2010/main" val="2529752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a:t>В итоге значение </a:t>
            </a:r>
            <a:r>
              <a:rPr lang="ru-RU" dirty="0" err="1"/>
              <a:t>Шэпли</a:t>
            </a:r>
            <a:r>
              <a:rPr lang="ru-RU" dirty="0"/>
              <a:t> для случая отсутствия </a:t>
            </a:r>
            <a:r>
              <a:rPr lang="ru-RU" dirty="0" err="1"/>
              <a:t>фичей</a:t>
            </a:r>
            <a:r>
              <a:rPr lang="ru-RU" dirty="0"/>
              <a:t>:</a:t>
            </a:r>
          </a:p>
          <a:p>
            <a:r>
              <a:rPr lang="ru-RU" sz="1200" dirty="0"/>
              <a:t>Разные модели по-разному работают с ситуациями, когда для </a:t>
            </a:r>
            <a:r>
              <a:rPr lang="ru-RU" sz="1200" dirty="0" err="1"/>
              <a:t>сэмпла</a:t>
            </a:r>
            <a:r>
              <a:rPr lang="ru-RU" sz="1200" dirty="0"/>
              <a:t> данных нет </a:t>
            </a:r>
            <a:r>
              <a:rPr lang="ru-RU" sz="1200" dirty="0" err="1"/>
              <a:t>фичей</a:t>
            </a:r>
            <a:r>
              <a:rPr lang="ru-RU" sz="1200" dirty="0"/>
              <a:t>, то есть для всех </a:t>
            </a:r>
            <a:r>
              <a:rPr lang="ru-RU" sz="1200" dirty="0" err="1"/>
              <a:t>фичей</a:t>
            </a:r>
            <a:r>
              <a:rPr lang="ru-RU" sz="1200" dirty="0"/>
              <a:t> значения равны NULL.</a:t>
            </a:r>
            <a:br>
              <a:rPr lang="ru-RU" sz="1200" dirty="0"/>
            </a:br>
            <a:br>
              <a:rPr lang="ru-RU" sz="1200" dirty="0"/>
            </a:br>
            <a:r>
              <a:rPr lang="ru-RU" sz="1200" dirty="0"/>
              <a:t>Будет считать в данному случае, что </a:t>
            </a:r>
            <a:endParaRPr lang="ru-RU" dirty="0"/>
          </a:p>
        </p:txBody>
      </p:sp>
      <p:sp>
        <p:nvSpPr>
          <p:cNvPr id="4" name="Slide Number Placeholder 3"/>
          <p:cNvSpPr>
            <a:spLocks noGrp="1"/>
          </p:cNvSpPr>
          <p:nvPr>
            <p:ph type="sldNum" sz="quarter" idx="5"/>
          </p:nvPr>
        </p:nvSpPr>
        <p:spPr/>
        <p:txBody>
          <a:bodyPr/>
          <a:lstStyle/>
          <a:p>
            <a:fld id="{4DEBF739-AF45-0248-9882-EB9C75ACCB68}" type="slidenum">
              <a:rPr lang="ru-RU" smtClean="0"/>
              <a:pPr/>
              <a:t>26</a:t>
            </a:fld>
            <a:endParaRPr lang="ru-RU"/>
          </a:p>
        </p:txBody>
      </p:sp>
    </p:spTree>
    <p:extLst>
      <p:ext uri="{BB962C8B-B14F-4D97-AF65-F5344CB8AC3E}">
        <p14:creationId xmlns:p14="http://schemas.microsoft.com/office/powerpoint/2010/main" val="14454370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fld id="{4DEBF739-AF45-0248-9882-EB9C75ACCB68}" type="slidenum">
              <a:rPr lang="ru-RU" smtClean="0"/>
              <a:pPr/>
              <a:t>30</a:t>
            </a:fld>
            <a:endParaRPr lang="ru-RU"/>
          </a:p>
        </p:txBody>
      </p:sp>
    </p:spTree>
    <p:extLst>
      <p:ext uri="{BB962C8B-B14F-4D97-AF65-F5344CB8AC3E}">
        <p14:creationId xmlns:p14="http://schemas.microsoft.com/office/powerpoint/2010/main" val="21877408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dirty="0"/>
              <a:t>Это позволяет нам разложить прогноз на график следующим образом:</a:t>
            </a:r>
            <a:r>
              <a:rPr lang="en-US" sz="1200" dirty="0"/>
              <a:t> </a:t>
            </a:r>
            <a:r>
              <a:rPr lang="en-US" dirty="0">
                <a:hlinkClick r:id="rId3"/>
              </a:rPr>
              <a:t>https://github.com/slundberg/shap/issues/352</a:t>
            </a: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ru-RU" sz="1200" dirty="0"/>
          </a:p>
          <a:p>
            <a:endParaRPr lang="en-US" dirty="0"/>
          </a:p>
          <a:p>
            <a:endParaRPr lang="en-US" dirty="0"/>
          </a:p>
          <a:p>
            <a:r>
              <a:rPr lang="ru-RU" dirty="0"/>
              <a:t>Мы прогнозировали 0,7, тогда как </a:t>
            </a:r>
            <a:r>
              <a:rPr lang="ru-RU" dirty="0" err="1"/>
              <a:t>base_value</a:t>
            </a:r>
            <a:r>
              <a:rPr lang="ru-RU" dirty="0"/>
              <a:t> составляет 0,4979. </a:t>
            </a:r>
          </a:p>
          <a:p>
            <a:r>
              <a:rPr lang="ru-RU" dirty="0"/>
              <a:t>. Наибольшее влияние дает забитый гол, равный 2. Хотя значение владения мячом имеет значительный эффект, снижая прогноз.</a:t>
            </a:r>
          </a:p>
          <a:p>
            <a:endParaRPr lang="ru-RU" dirty="0"/>
          </a:p>
          <a:p>
            <a:r>
              <a:rPr lang="ru-RU" dirty="0"/>
              <a:t>Если вы вычтите длину синих полос из длины розовых полос, это будет равно расстоянию от базового значения до выхода.</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linkClick r:id="rId4"/>
              </a:rPr>
              <a:t>https://towardsdatascience.com/one-feature-attribution-method-to-supposedly-rule-them-all-shapley-values-f3e04534983d</a:t>
            </a:r>
            <a:endParaRPr lang="ru-RU" dirty="0"/>
          </a:p>
          <a:p>
            <a:endParaRPr lang="ru-RU" dirty="0"/>
          </a:p>
        </p:txBody>
      </p:sp>
      <p:sp>
        <p:nvSpPr>
          <p:cNvPr id="4" name="Номер слайда 3"/>
          <p:cNvSpPr>
            <a:spLocks noGrp="1"/>
          </p:cNvSpPr>
          <p:nvPr>
            <p:ph type="sldNum" sz="quarter" idx="5"/>
          </p:nvPr>
        </p:nvSpPr>
        <p:spPr/>
        <p:txBody>
          <a:bodyPr/>
          <a:lstStyle/>
          <a:p>
            <a:fld id="{4DEBF739-AF45-0248-9882-EB9C75ACCB68}" type="slidenum">
              <a:rPr lang="ru-RU" smtClean="0"/>
              <a:pPr/>
              <a:t>31</a:t>
            </a:fld>
            <a:endParaRPr lang="ru-RU"/>
          </a:p>
        </p:txBody>
      </p:sp>
    </p:spTree>
    <p:extLst>
      <p:ext uri="{BB962C8B-B14F-4D97-AF65-F5344CB8AC3E}">
        <p14:creationId xmlns:p14="http://schemas.microsoft.com/office/powerpoint/2010/main" val="373071032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sz="1200" b="0" i="0" kern="1200">
                <a:solidFill>
                  <a:schemeClr val="tx1"/>
                </a:solidFill>
                <a:effectLst/>
                <a:latin typeface="+mn-lt"/>
                <a:ea typeface="+mn-ea"/>
                <a:cs typeface="+mn-cs"/>
              </a:rPr>
              <a:t>We've previously used Partial Dependence Plots to show how a single feature impacts predictions. These are insightful and relevant for many real-world use cases. Plus, with a little effort, they can be explained to a non-technical audience.</a:t>
            </a:r>
            <a:endParaRPr lang="ru-RU"/>
          </a:p>
        </p:txBody>
      </p:sp>
      <p:sp>
        <p:nvSpPr>
          <p:cNvPr id="4" name="Номер слайда 3"/>
          <p:cNvSpPr>
            <a:spLocks noGrp="1"/>
          </p:cNvSpPr>
          <p:nvPr>
            <p:ph type="sldNum" sz="quarter" idx="5"/>
          </p:nvPr>
        </p:nvSpPr>
        <p:spPr/>
        <p:txBody>
          <a:bodyPr/>
          <a:lstStyle/>
          <a:p>
            <a:fld id="{4DEBF739-AF45-0248-9882-EB9C75ACCB68}" type="slidenum">
              <a:rPr lang="ru-RU" smtClean="0"/>
              <a:pPr/>
              <a:t>33</a:t>
            </a:fld>
            <a:endParaRPr lang="ru-RU"/>
          </a:p>
        </p:txBody>
      </p:sp>
    </p:spTree>
    <p:extLst>
      <p:ext uri="{BB962C8B-B14F-4D97-AF65-F5344CB8AC3E}">
        <p14:creationId xmlns:p14="http://schemas.microsoft.com/office/powerpoint/2010/main" val="8480142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sz="1200" b="0" i="0" kern="1200">
                <a:solidFill>
                  <a:schemeClr val="tx1"/>
                </a:solidFill>
                <a:effectLst/>
                <a:latin typeface="+mn-lt"/>
                <a:ea typeface="+mn-ea"/>
                <a:cs typeface="+mn-cs"/>
              </a:rPr>
              <a:t>We've previously used Partial Dependence Plots to show how a single feature impacts predictions. These are insightful and relevant for many real-world use cases. Plus, with a little effort, they can be explained to a non-technical audience.</a:t>
            </a:r>
            <a:endParaRPr lang="ru-RU"/>
          </a:p>
        </p:txBody>
      </p:sp>
      <p:sp>
        <p:nvSpPr>
          <p:cNvPr id="4" name="Номер слайда 3"/>
          <p:cNvSpPr>
            <a:spLocks noGrp="1"/>
          </p:cNvSpPr>
          <p:nvPr>
            <p:ph type="sldNum" sz="quarter" idx="5"/>
          </p:nvPr>
        </p:nvSpPr>
        <p:spPr/>
        <p:txBody>
          <a:bodyPr/>
          <a:lstStyle/>
          <a:p>
            <a:fld id="{4DEBF739-AF45-0248-9882-EB9C75ACCB68}" type="slidenum">
              <a:rPr lang="ru-RU" smtClean="0"/>
              <a:pPr/>
              <a:t>34</a:t>
            </a:fld>
            <a:endParaRPr lang="ru-RU"/>
          </a:p>
        </p:txBody>
      </p:sp>
    </p:spTree>
    <p:extLst>
      <p:ext uri="{BB962C8B-B14F-4D97-AF65-F5344CB8AC3E}">
        <p14:creationId xmlns:p14="http://schemas.microsoft.com/office/powerpoint/2010/main" val="26724290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sz="1200" b="0" i="0" kern="1200">
                <a:solidFill>
                  <a:schemeClr val="tx1"/>
                </a:solidFill>
                <a:effectLst/>
                <a:latin typeface="+mn-lt"/>
                <a:ea typeface="+mn-ea"/>
                <a:cs typeface="+mn-cs"/>
              </a:rPr>
              <a:t>We've previously used Partial Dependence Plots to show how a single feature impacts predictions. These are insightful and relevant for many real-world use cases. Plus, with a little effort, they can be explained to a non-technical audience.</a:t>
            </a:r>
            <a:endParaRPr lang="ru-RU" sz="1200" b="0" i="0" kern="1200">
              <a:solidFill>
                <a:schemeClr val="tx1"/>
              </a:solidFill>
              <a:effectLst/>
              <a:latin typeface="+mn-lt"/>
              <a:ea typeface="+mn-ea"/>
              <a:cs typeface="+mn-cs"/>
            </a:endParaRPr>
          </a:p>
          <a:p>
            <a:endParaRPr lang="ru-RU" sz="1200" b="0" i="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ru-RU" sz="1200"/>
              <a:t>Вне этих немногих выбросов взаимодействие, обозначенное цветом, здесь не очень драматично. Но иногда это выскочит на тебя.</a:t>
            </a:r>
            <a:endParaRPr lang="en-US" sz="1200"/>
          </a:p>
          <a:p>
            <a:endParaRPr lang="ru-RU"/>
          </a:p>
        </p:txBody>
      </p:sp>
      <p:sp>
        <p:nvSpPr>
          <p:cNvPr id="4" name="Номер слайда 3"/>
          <p:cNvSpPr>
            <a:spLocks noGrp="1"/>
          </p:cNvSpPr>
          <p:nvPr>
            <p:ph type="sldNum" sz="quarter" idx="5"/>
          </p:nvPr>
        </p:nvSpPr>
        <p:spPr/>
        <p:txBody>
          <a:bodyPr/>
          <a:lstStyle/>
          <a:p>
            <a:fld id="{4DEBF739-AF45-0248-9882-EB9C75ACCB68}" type="slidenum">
              <a:rPr lang="ru-RU" smtClean="0"/>
              <a:pPr/>
              <a:t>35</a:t>
            </a:fld>
            <a:endParaRPr lang="ru-RU"/>
          </a:p>
        </p:txBody>
      </p:sp>
    </p:spTree>
    <p:extLst>
      <p:ext uri="{BB962C8B-B14F-4D97-AF65-F5344CB8AC3E}">
        <p14:creationId xmlns:p14="http://schemas.microsoft.com/office/powerpoint/2010/main" val="37180719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x-none"/>
              <a:t>Если мы возьмем много пояснений графика сил, таких как показанное выше, повернем их на 90 градусов, а затем сложим их по горизонтали, мы сможем увидеть объяснения для всего набора данных (в записной книжке этот график является интерактивным):</a:t>
            </a:r>
          </a:p>
          <a:p>
            <a:endParaRPr lang="ru-RU"/>
          </a:p>
        </p:txBody>
      </p:sp>
      <p:sp>
        <p:nvSpPr>
          <p:cNvPr id="4" name="Slide Number Placeholder 3"/>
          <p:cNvSpPr>
            <a:spLocks noGrp="1"/>
          </p:cNvSpPr>
          <p:nvPr>
            <p:ph type="sldNum" sz="quarter" idx="5"/>
          </p:nvPr>
        </p:nvSpPr>
        <p:spPr/>
        <p:txBody>
          <a:bodyPr/>
          <a:lstStyle/>
          <a:p>
            <a:fld id="{4DEBF739-AF45-0248-9882-EB9C75ACCB68}" type="slidenum">
              <a:rPr lang="ru-RU" smtClean="0"/>
              <a:pPr/>
              <a:t>36</a:t>
            </a:fld>
            <a:endParaRPr lang="ru-RU"/>
          </a:p>
        </p:txBody>
      </p:sp>
    </p:spTree>
    <p:extLst>
      <p:ext uri="{BB962C8B-B14F-4D97-AF65-F5344CB8AC3E}">
        <p14:creationId xmlns:p14="http://schemas.microsoft.com/office/powerpoint/2010/main" val="2632738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a:t>(например, чем отличаются наши покупатели от других клиентов в выборке)</a:t>
            </a:r>
          </a:p>
        </p:txBody>
      </p:sp>
      <p:sp>
        <p:nvSpPr>
          <p:cNvPr id="4" name="Slide Number Placeholder 3"/>
          <p:cNvSpPr>
            <a:spLocks noGrp="1"/>
          </p:cNvSpPr>
          <p:nvPr>
            <p:ph type="sldNum" sz="quarter" idx="5"/>
          </p:nvPr>
        </p:nvSpPr>
        <p:spPr/>
        <p:txBody>
          <a:bodyPr/>
          <a:lstStyle/>
          <a:p>
            <a:fld id="{4DEBF739-AF45-0248-9882-EB9C75ACCB68}" type="slidenum">
              <a:rPr lang="ru-RU" smtClean="0"/>
              <a:pPr/>
              <a:t>37</a:t>
            </a:fld>
            <a:endParaRPr lang="ru-RU"/>
          </a:p>
        </p:txBody>
      </p:sp>
    </p:spTree>
    <p:extLst>
      <p:ext uri="{BB962C8B-B14F-4D97-AF65-F5344CB8AC3E}">
        <p14:creationId xmlns:p14="http://schemas.microsoft.com/office/powerpoint/2010/main" val="30656747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dirty="0"/>
              <a:t>в целом правильно - обычно вы ожидаете, что два очень похожих наблюдения будут вести себя предсказуемо даже в сложной модели</a:t>
            </a:r>
          </a:p>
          <a:p>
            <a:pPr marL="0" marR="0" lvl="0" indent="0" algn="l" defTabSz="914400" rtl="0" eaLnBrk="1" fontAlgn="auto" latinLnBrk="0" hangingPunct="1">
              <a:lnSpc>
                <a:spcPct val="100000"/>
              </a:lnSpc>
              <a:spcBef>
                <a:spcPts val="0"/>
              </a:spcBef>
              <a:spcAft>
                <a:spcPts val="0"/>
              </a:spcAft>
              <a:buClrTx/>
              <a:buSzTx/>
              <a:buFontTx/>
              <a:buNone/>
              <a:tabLst/>
              <a:defRPr/>
            </a:pPr>
            <a:endParaRPr lang="ru-RU"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sz="1200" dirty="0"/>
              <a:t>, которая будет имитировать поведение глобальной модели локально</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sz="1200" dirty="0"/>
              <a:t>Это не идеальная оценка, но она требует гораздо меньше вычислений, чем полная выборка области всех подмножеств, что делает ее довольно привлекательной.</a:t>
            </a:r>
            <a:endParaRPr lang="en-US" sz="1200" dirty="0"/>
          </a:p>
          <a:p>
            <a:endParaRPr lang="ru-RU" dirty="0"/>
          </a:p>
        </p:txBody>
      </p:sp>
      <p:sp>
        <p:nvSpPr>
          <p:cNvPr id="4" name="Slide Number Placeholder 3"/>
          <p:cNvSpPr>
            <a:spLocks noGrp="1"/>
          </p:cNvSpPr>
          <p:nvPr>
            <p:ph type="sldNum" sz="quarter" idx="5"/>
          </p:nvPr>
        </p:nvSpPr>
        <p:spPr/>
        <p:txBody>
          <a:bodyPr/>
          <a:lstStyle/>
          <a:p>
            <a:fld id="{4DEBF739-AF45-0248-9882-EB9C75ACCB68}" type="slidenum">
              <a:rPr lang="ru-RU" smtClean="0"/>
              <a:pPr/>
              <a:t>38</a:t>
            </a:fld>
            <a:endParaRPr lang="ru-RU"/>
          </a:p>
        </p:txBody>
      </p:sp>
    </p:spTree>
    <p:extLst>
      <p:ext uri="{BB962C8B-B14F-4D97-AF65-F5344CB8AC3E}">
        <p14:creationId xmlns:p14="http://schemas.microsoft.com/office/powerpoint/2010/main" val="64634610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Given an observation, permute it to create replicated feature data with slight value modifications.</a:t>
            </a:r>
          </a:p>
          <a:p>
            <a:r>
              <a:rPr lang="en-GB" dirty="0"/>
              <a:t>Compute similarity distance measure between original observation and permuted observations.</a:t>
            </a:r>
          </a:p>
          <a:p>
            <a:r>
              <a:rPr lang="en-GB" dirty="0"/>
              <a:t>Apply selected machine learning model to predict outcomes of permuted data.</a:t>
            </a:r>
          </a:p>
          <a:p>
            <a:r>
              <a:rPr lang="en-GB" dirty="0"/>
              <a:t>Select m number of features to best describe predicted outcomes.</a:t>
            </a:r>
          </a:p>
          <a:p>
            <a:r>
              <a:rPr lang="en-GB" dirty="0"/>
              <a:t>Fit a simple model to the permuted data, explaining the complex model outcome with m features from the permuted data weighted by its similarity to the original observation .</a:t>
            </a:r>
          </a:p>
          <a:p>
            <a:r>
              <a:rPr lang="en-GB" dirty="0"/>
              <a:t>Use the resulting feature weights to explain local </a:t>
            </a:r>
            <a:r>
              <a:rPr lang="en-GB" dirty="0" err="1"/>
              <a:t>behavior</a:t>
            </a:r>
            <a:r>
              <a:rPr lang="en-GB" dirty="0"/>
              <a:t>.</a:t>
            </a:r>
            <a:endParaRPr lang="ru-RU" dirty="0"/>
          </a:p>
        </p:txBody>
      </p:sp>
      <p:sp>
        <p:nvSpPr>
          <p:cNvPr id="4" name="Slide Number Placeholder 3"/>
          <p:cNvSpPr>
            <a:spLocks noGrp="1"/>
          </p:cNvSpPr>
          <p:nvPr>
            <p:ph type="sldNum" sz="quarter" idx="5"/>
          </p:nvPr>
        </p:nvSpPr>
        <p:spPr/>
        <p:txBody>
          <a:bodyPr/>
          <a:lstStyle/>
          <a:p>
            <a:fld id="{4DEBF739-AF45-0248-9882-EB9C75ACCB68}" type="slidenum">
              <a:rPr lang="ru-RU" smtClean="0"/>
              <a:pPr/>
              <a:t>39</a:t>
            </a:fld>
            <a:endParaRPr lang="ru-RU"/>
          </a:p>
        </p:txBody>
      </p:sp>
    </p:spTree>
    <p:extLst>
      <p:ext uri="{BB962C8B-B14F-4D97-AF65-F5344CB8AC3E}">
        <p14:creationId xmlns:p14="http://schemas.microsoft.com/office/powerpoint/2010/main" val="35655012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algn="l"/>
            <a:endParaRPr lang="ru-RU"/>
          </a:p>
        </p:txBody>
      </p:sp>
      <p:sp>
        <p:nvSpPr>
          <p:cNvPr id="4" name="Номер слайда 3"/>
          <p:cNvSpPr>
            <a:spLocks noGrp="1"/>
          </p:cNvSpPr>
          <p:nvPr>
            <p:ph type="sldNum" sz="quarter" idx="5"/>
          </p:nvPr>
        </p:nvSpPr>
        <p:spPr/>
        <p:txBody>
          <a:bodyPr/>
          <a:lstStyle/>
          <a:p>
            <a:fld id="{F449711C-DB87-6342-8123-FE7E39EB0067}" type="slidenum">
              <a:rPr lang="en-US" smtClean="0"/>
              <a:pPr/>
              <a:t>4</a:t>
            </a:fld>
            <a:endParaRPr lang="en-US"/>
          </a:p>
        </p:txBody>
      </p:sp>
    </p:spTree>
    <p:extLst>
      <p:ext uri="{BB962C8B-B14F-4D97-AF65-F5344CB8AC3E}">
        <p14:creationId xmlns:p14="http://schemas.microsoft.com/office/powerpoint/2010/main" val="399760840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a:t>Модель на 81% уверена, что это плохое вино. Содержание алкоголя, сульфатов и общего диоксида серы увеличивает вероятность того, что вино будет классифицировано как плохое. Летучая кислотность - единственная, которая ее снижает.</a:t>
            </a:r>
            <a:endParaRPr lang="x-none"/>
          </a:p>
        </p:txBody>
      </p:sp>
      <p:sp>
        <p:nvSpPr>
          <p:cNvPr id="4" name="Slide Number Placeholder 3"/>
          <p:cNvSpPr>
            <a:spLocks noGrp="1"/>
          </p:cNvSpPr>
          <p:nvPr>
            <p:ph type="sldNum" sz="quarter" idx="5"/>
          </p:nvPr>
        </p:nvSpPr>
        <p:spPr/>
        <p:txBody>
          <a:bodyPr/>
          <a:lstStyle/>
          <a:p>
            <a:fld id="{F449711C-DB87-6342-8123-FE7E39EB0067}" type="slidenum">
              <a:rPr lang="en-US" smtClean="0"/>
              <a:pPr/>
              <a:t>40</a:t>
            </a:fld>
            <a:endParaRPr lang="en-US"/>
          </a:p>
        </p:txBody>
      </p:sp>
    </p:spTree>
    <p:extLst>
      <p:ext uri="{BB962C8B-B14F-4D97-AF65-F5344CB8AC3E}">
        <p14:creationId xmlns:p14="http://schemas.microsoft.com/office/powerpoint/2010/main" val="10743184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Now that’s the wine I’d like to try. The model is 100% confident it’s a good wine, and the top three predictors show it.</a:t>
            </a:r>
            <a:endParaRPr lang="x-none"/>
          </a:p>
        </p:txBody>
      </p:sp>
      <p:sp>
        <p:nvSpPr>
          <p:cNvPr id="4" name="Slide Number Placeholder 3"/>
          <p:cNvSpPr>
            <a:spLocks noGrp="1"/>
          </p:cNvSpPr>
          <p:nvPr>
            <p:ph type="sldNum" sz="quarter" idx="5"/>
          </p:nvPr>
        </p:nvSpPr>
        <p:spPr/>
        <p:txBody>
          <a:bodyPr/>
          <a:lstStyle/>
          <a:p>
            <a:fld id="{F449711C-DB87-6342-8123-FE7E39EB0067}" type="slidenum">
              <a:rPr lang="en-US" smtClean="0"/>
              <a:pPr/>
              <a:t>41</a:t>
            </a:fld>
            <a:endParaRPr lang="en-US"/>
          </a:p>
        </p:txBody>
      </p:sp>
    </p:spTree>
    <p:extLst>
      <p:ext uri="{BB962C8B-B14F-4D97-AF65-F5344CB8AC3E}">
        <p14:creationId xmlns:p14="http://schemas.microsoft.com/office/powerpoint/2010/main" val="34178286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fld id="{F449711C-DB87-6342-8123-FE7E39EB0067}" type="slidenum">
              <a:rPr lang="en-US" smtClean="0"/>
              <a:pPr/>
              <a:t>42</a:t>
            </a:fld>
            <a:endParaRPr lang="en-US"/>
          </a:p>
        </p:txBody>
      </p:sp>
    </p:spTree>
    <p:extLst>
      <p:ext uri="{BB962C8B-B14F-4D97-AF65-F5344CB8AC3E}">
        <p14:creationId xmlns:p14="http://schemas.microsoft.com/office/powerpoint/2010/main" val="7379219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Каждый коэффициент линейной регрессии показывает, как в среднем изменится предсказанное значение, если значение переменной вырастет на одну единицу.</a:t>
            </a:r>
            <a:endParaRPr lang="en-US" dirty="0"/>
          </a:p>
          <a:p>
            <a:r>
              <a:rPr lang="ru-RU" dirty="0"/>
              <a:t>Однако, даже с линейными моделями не все так просто. Например, если в модели есть несколько сильно коррелированных переменных (например, возраст и количество закрытых кредитов в кредитной истории), прямая интерпретация коэффициентов при этих переменных может стать не такой уж банальной задачей. Еще сложнее дело обстоит с нелинейными моделями, где зависимости между переменными и предсказанием могут иметь сложную, немонотонную форму со множеством взаимозависимостей.</a:t>
            </a:r>
            <a:endParaRPr lang="en-US" dirty="0"/>
          </a:p>
          <a:p>
            <a:endParaRPr lang="en-US" dirty="0"/>
          </a:p>
          <a:p>
            <a:r>
              <a:rPr lang="ru-RU" dirty="0"/>
              <a:t>Еще сложнее дело обстоит с нелинейными моделями, где зависимости между переменными и предсказанием могут иметь сложную, немонотонную форму со множеством взаимозависимостей.</a:t>
            </a:r>
          </a:p>
          <a:p>
            <a:r>
              <a:rPr lang="ru-RU" dirty="0"/>
              <a:t>Такие модели в машинном обучении часто называют «черными ящиками» (</a:t>
            </a:r>
            <a:r>
              <a:rPr lang="ru-RU" dirty="0" err="1"/>
              <a:t>black</a:t>
            </a:r>
            <a:r>
              <a:rPr lang="ru-RU" dirty="0"/>
              <a:t> </a:t>
            </a:r>
            <a:r>
              <a:rPr lang="ru-RU" dirty="0" err="1"/>
              <a:t>box</a:t>
            </a:r>
            <a:r>
              <a:rPr lang="ru-RU" dirty="0"/>
              <a:t>). На вход модели подается набор переменных, на основе которых она рассчитывает свое предсказание, но то, как именно было принято это решение, какие факторы на него повлияли — ответы на эти вопросы зачастую остаются спрятаны в «черном ящике» алгоритма.</a:t>
            </a:r>
          </a:p>
          <a:p>
            <a:endParaRPr lang="ru-RU" dirty="0"/>
          </a:p>
          <a:p>
            <a:endParaRPr lang="ru-RU" dirty="0"/>
          </a:p>
          <a:p>
            <a:endParaRPr lang="ru-RU" b="1" dirty="0"/>
          </a:p>
        </p:txBody>
      </p:sp>
      <p:sp>
        <p:nvSpPr>
          <p:cNvPr id="4" name="Номер слайда 3"/>
          <p:cNvSpPr>
            <a:spLocks noGrp="1"/>
          </p:cNvSpPr>
          <p:nvPr>
            <p:ph type="sldNum" sz="quarter" idx="5"/>
          </p:nvPr>
        </p:nvSpPr>
        <p:spPr/>
        <p:txBody>
          <a:bodyPr/>
          <a:lstStyle/>
          <a:p>
            <a:fld id="{F449711C-DB87-6342-8123-FE7E39EB0067}" type="slidenum">
              <a:rPr lang="en-US" smtClean="0"/>
              <a:pPr/>
              <a:t>5</a:t>
            </a:fld>
            <a:endParaRPr lang="en-US"/>
          </a:p>
        </p:txBody>
      </p:sp>
    </p:spTree>
    <p:extLst>
      <p:ext uri="{BB962C8B-B14F-4D97-AF65-F5344CB8AC3E}">
        <p14:creationId xmlns:p14="http://schemas.microsoft.com/office/powerpoint/2010/main" val="8580089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sz="1200" b="0" i="0" kern="1200" dirty="0">
                <a:solidFill>
                  <a:schemeClr val="tx1"/>
                </a:solidFill>
                <a:effectLst/>
                <a:latin typeface="+mn-lt"/>
                <a:ea typeface="+mn-ea"/>
                <a:cs typeface="+mn-cs"/>
              </a:rPr>
              <a:t>Термин «интерпретируемость модели» является зонтичным, то есть он включает в себя целый набор признаков и определений.</a:t>
            </a:r>
          </a:p>
          <a:p>
            <a:endParaRPr lang="ru-RU" sz="1200" b="0" i="0" kern="1200" dirty="0">
              <a:solidFill>
                <a:schemeClr val="tx1"/>
              </a:solidFill>
              <a:effectLst/>
              <a:latin typeface="+mn-lt"/>
              <a:ea typeface="+mn-ea"/>
              <a:cs typeface="+mn-cs"/>
            </a:endParaRPr>
          </a:p>
          <a:p>
            <a:r>
              <a:rPr lang="ru-RU" dirty="0"/>
              <a:t>В наиболее общем виде, интерпретируемость можно определить как степень того, насколько человек может понять причину, по которой было принято определенное решение (например, решение выдать кредит клиенту).</a:t>
            </a:r>
          </a:p>
          <a:p>
            <a:r>
              <a:rPr lang="ru-RU" dirty="0"/>
              <a:t>Это определение является хорошей стартовой точкой, но оно не дает ответа на многие важные вопросы. Например, кто именно имеется в виду под «человеком» — эксперт в данной предметной области или обычный человек «с улицы»? Какие факторы должны учитываться при оценке интерпретируемости — затраченные временные и умственные ресурсы, глубина понимания внутренних процессов моделей, доверие человека к ним?</a:t>
            </a:r>
          </a:p>
          <a:p>
            <a:r>
              <a:rPr lang="ru-RU" dirty="0"/>
              <a:t>Несмотря на отсутствие на текущий момент единого подхода к этому понятию, мы интуитивно чувствуем, что делает ML-модель более или менее интерпретируемой. Это любая информация в форме доступной для восприятия, которая улучшает наше понимание того, какие факторы и как именно повлияли на данное конкретное предсказание и на работу модели в целом. Эта информация может принимать разную форму, например, визуализации и графики или текстовые объяснения.</a:t>
            </a:r>
          </a:p>
          <a:p>
            <a:endParaRPr lang="ru-RU" dirty="0"/>
          </a:p>
        </p:txBody>
      </p:sp>
      <p:sp>
        <p:nvSpPr>
          <p:cNvPr id="4" name="Slide Number Placeholder 3"/>
          <p:cNvSpPr>
            <a:spLocks noGrp="1"/>
          </p:cNvSpPr>
          <p:nvPr>
            <p:ph type="sldNum" sz="quarter" idx="5"/>
          </p:nvPr>
        </p:nvSpPr>
        <p:spPr/>
        <p:txBody>
          <a:bodyPr/>
          <a:lstStyle/>
          <a:p>
            <a:fld id="{4DEBF739-AF45-0248-9882-EB9C75ACCB68}" type="slidenum">
              <a:rPr lang="ru-RU" smtClean="0"/>
              <a:pPr/>
              <a:t>7</a:t>
            </a:fld>
            <a:endParaRPr lang="ru-RU"/>
          </a:p>
        </p:txBody>
      </p:sp>
    </p:spTree>
    <p:extLst>
      <p:ext uri="{BB962C8B-B14F-4D97-AF65-F5344CB8AC3E}">
        <p14:creationId xmlns:p14="http://schemas.microsoft.com/office/powerpoint/2010/main" val="34163201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fld id="{4DEBF739-AF45-0248-9882-EB9C75ACCB68}" type="slidenum">
              <a:rPr lang="ru-RU" smtClean="0"/>
              <a:pPr/>
              <a:t>8</a:t>
            </a:fld>
            <a:endParaRPr lang="ru-RU"/>
          </a:p>
        </p:txBody>
      </p:sp>
    </p:spTree>
    <p:extLst>
      <p:ext uri="{BB962C8B-B14F-4D97-AF65-F5344CB8AC3E}">
        <p14:creationId xmlns:p14="http://schemas.microsoft.com/office/powerpoint/2010/main" val="18317452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Стоит отметить, что не стоит слепо гнаться за максимальной интерпретируемостью модели. К примеру, если стоимость ошибки в предсказании невелика (к примеру, рекомендация фильма пользователю), то и прилагать огромные усилия для того, чтобы сделать модель более интерпретируемой, возможно, не стоит. В этом случае можно ограничиться стандартной процедурой валидации качества модели.</a:t>
            </a:r>
          </a:p>
          <a:p>
            <a:endParaRPr lang="en-US" b="1" dirty="0"/>
          </a:p>
          <a:p>
            <a:endParaRPr lang="en-US" b="1" dirty="0"/>
          </a:p>
          <a:p>
            <a:r>
              <a:rPr lang="ru-RU" b="1" dirty="0"/>
              <a:t>Юридические причины.</a:t>
            </a:r>
            <a:r>
              <a:rPr lang="ru-RU" dirty="0"/>
              <a:t> 25 мая 2018 года в Европейском </a:t>
            </a:r>
            <a:r>
              <a:rPr lang="ru-RU" dirty="0" err="1"/>
              <a:t>союзе</a:t>
            </a:r>
            <a:r>
              <a:rPr lang="ru-RU" dirty="0" err="1">
                <a:hlinkClick r:id="rId3"/>
              </a:rPr>
              <a:t>начал</a:t>
            </a:r>
            <a:r>
              <a:rPr lang="ru-RU" dirty="0">
                <a:hlinkClick r:id="rId3"/>
              </a:rPr>
              <a:t> действовать</a:t>
            </a:r>
            <a:r>
              <a:rPr lang="ru-RU" dirty="0"/>
              <a:t> новый регламент о защите данных — </a:t>
            </a:r>
            <a:r>
              <a:rPr lang="ru-RU" dirty="0">
                <a:hlinkClick r:id="rId4"/>
              </a:rPr>
              <a:t>General Data Protection </a:t>
            </a:r>
            <a:r>
              <a:rPr lang="ru-RU" dirty="0" err="1">
                <a:hlinkClick r:id="rId4"/>
              </a:rPr>
              <a:t>Regulation</a:t>
            </a:r>
            <a:r>
              <a:rPr lang="ru-RU" dirty="0"/>
              <a:t> (GDPR). В числе прочего, статья 13 этого регламента гласит, что каждый субъект данных имеет так называемое «право на объяснение» (</a:t>
            </a:r>
            <a:r>
              <a:rPr lang="ru-RU" dirty="0" err="1"/>
              <a:t>right</a:t>
            </a:r>
            <a:r>
              <a:rPr lang="ru-RU" dirty="0"/>
              <a:t> </a:t>
            </a:r>
            <a:r>
              <a:rPr lang="ru-RU" dirty="0" err="1"/>
              <a:t>to</a:t>
            </a:r>
            <a:r>
              <a:rPr lang="ru-RU" dirty="0"/>
              <a:t> </a:t>
            </a:r>
            <a:r>
              <a:rPr lang="ru-RU" dirty="0" err="1"/>
              <a:t>explanation</a:t>
            </a:r>
            <a:r>
              <a:rPr lang="ru-RU" dirty="0"/>
              <a:t>), то есть на получение информации о том, почему автоматизированная система приняла то или иное решение, например, отказ в выдаче займа. В отдельных отраслях могут действовать и свои правила, регламентирующие работу автоматизированных систем принятия решений.</a:t>
            </a:r>
          </a:p>
          <a:p>
            <a:endParaRPr lang="ru-RU" b="1" dirty="0"/>
          </a:p>
          <a:p>
            <a:r>
              <a:rPr lang="ru-RU" b="1" dirty="0"/>
              <a:t>Этические причины.</a:t>
            </a:r>
            <a:r>
              <a:rPr lang="ru-RU" dirty="0"/>
              <a:t> Понимание того, как работает модель, может помочь избежать этически неприемлемых ситуаций — например, дискриминации против определенной группы клиентов. Если модель использует пол или национальность клиента как важный фактор при принятии решения, мы можем попытаться изменить модель таким образом, чтобы избежать нежелательной дискриминации.</a:t>
            </a:r>
          </a:p>
          <a:p>
            <a:endParaRPr lang="ru-RU" b="1" dirty="0"/>
          </a:p>
          <a:p>
            <a:r>
              <a:rPr lang="ru-RU" b="1" dirty="0"/>
              <a:t>Доверие.</a:t>
            </a:r>
            <a:r>
              <a:rPr lang="ru-RU" dirty="0"/>
              <a:t> Конечные пользователи моделей будут более склонны им доверять, если они смогут получить информацию о влиянии различных факторов на предсказания. В нашей практике введение методов интерпретации в системы кредитного скоринга практически всегда ведет к росту доверия к модели со стороны клиентов и, как результат, к повышению их лояльности к нашей компании.</a:t>
            </a:r>
          </a:p>
          <a:p>
            <a:endParaRPr lang="ru-RU" b="1" dirty="0"/>
          </a:p>
          <a:p>
            <a:r>
              <a:rPr lang="ru-RU" b="1" dirty="0"/>
              <a:t>Тестирование и улучшение модели.</a:t>
            </a:r>
            <a:r>
              <a:rPr lang="ru-RU" dirty="0"/>
              <a:t> Понимание того, какие переменные и каким образом влияют на работу модели, может помочь идентифицировать потенциальные проблемы в ней и дать информацию о том, какие еще переменные можно туда добавить, чтобы улучшить </a:t>
            </a:r>
          </a:p>
        </p:txBody>
      </p:sp>
      <p:sp>
        <p:nvSpPr>
          <p:cNvPr id="4" name="Slide Number Placeholder 3"/>
          <p:cNvSpPr>
            <a:spLocks noGrp="1"/>
          </p:cNvSpPr>
          <p:nvPr>
            <p:ph type="sldNum" sz="quarter" idx="5"/>
          </p:nvPr>
        </p:nvSpPr>
        <p:spPr/>
        <p:txBody>
          <a:bodyPr/>
          <a:lstStyle/>
          <a:p>
            <a:fld id="{4DEBF739-AF45-0248-9882-EB9C75ACCB68}" type="slidenum">
              <a:rPr lang="ru-RU" smtClean="0"/>
              <a:pPr/>
              <a:t>9</a:t>
            </a:fld>
            <a:endParaRPr lang="ru-RU"/>
          </a:p>
        </p:txBody>
      </p:sp>
    </p:spTree>
    <p:extLst>
      <p:ext uri="{BB962C8B-B14F-4D97-AF65-F5344CB8AC3E}">
        <p14:creationId xmlns:p14="http://schemas.microsoft.com/office/powerpoint/2010/main" val="12881223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a:t>Одним из основных препятствий для широкого распространения машинного обучения в бизнесе является </a:t>
            </a:r>
          </a:p>
          <a:p>
            <a:br>
              <a:rPr lang="en-US"/>
            </a:br>
            <a:r>
              <a:rPr lang="ru-RU" sz="1200"/>
              <a:t>Компромисс между интерпретируемостью и сложностью алгоритма.</a:t>
            </a:r>
          </a:p>
          <a:p>
            <a:r>
              <a:rPr lang="ru-RU" sz="1200"/>
              <a:t>Чем сложнее внутренняя структура модели, тем более глубокие взаимосвязи между переменными она может находить, но и тем труднее она становится для понимания людьми, особенно не связанными напрямую с миром машинного обучения и статистики.</a:t>
            </a:r>
          </a:p>
          <a:p>
            <a:r>
              <a:rPr lang="ru-RU" sz="1200"/>
              <a:t>Алгоритмы белого ящика гарантируют интерпретируемость.</a:t>
            </a:r>
          </a:p>
          <a:p>
            <a:r>
              <a:rPr lang="ru-RU" sz="1200"/>
              <a:t>Между тем, методы интерпретации, не зависящие от модели, позволяют заглянуть внутрь моделей черного ящика.</a:t>
            </a:r>
            <a:endParaRPr lang="en" sz="1200"/>
          </a:p>
          <a:p>
            <a:endParaRPr lang="ru-RU"/>
          </a:p>
          <a:p>
            <a:pPr marL="0" marR="0" lvl="0" indent="0" algn="l" defTabSz="914400" rtl="0" eaLnBrk="1" fontAlgn="auto" latinLnBrk="0" hangingPunct="1">
              <a:lnSpc>
                <a:spcPct val="100000"/>
              </a:lnSpc>
              <a:spcBef>
                <a:spcPts val="0"/>
              </a:spcBef>
              <a:spcAft>
                <a:spcPts val="0"/>
              </a:spcAft>
              <a:buClrTx/>
              <a:buSzTx/>
              <a:buFontTx/>
              <a:buNone/>
              <a:tabLst/>
              <a:defRPr/>
            </a:pPr>
            <a:r>
              <a:rPr lang="en-US">
                <a:hlinkClick r:id="rId3"/>
              </a:rPr>
              <a:t>https://towardsdatascience.com/the-balance-accuracy-vs-interpretability-1b3861408062</a:t>
            </a:r>
            <a:endParaRPr lang="ru-RU"/>
          </a:p>
          <a:p>
            <a:endParaRPr lang="ru-RU"/>
          </a:p>
        </p:txBody>
      </p:sp>
      <p:sp>
        <p:nvSpPr>
          <p:cNvPr id="4" name="Номер слайда 3"/>
          <p:cNvSpPr>
            <a:spLocks noGrp="1"/>
          </p:cNvSpPr>
          <p:nvPr>
            <p:ph type="sldNum" sz="quarter" idx="5"/>
          </p:nvPr>
        </p:nvSpPr>
        <p:spPr/>
        <p:txBody>
          <a:bodyPr/>
          <a:lstStyle/>
          <a:p>
            <a:fld id="{4DEBF739-AF45-0248-9882-EB9C75ACCB68}" type="slidenum">
              <a:rPr lang="ru-RU" smtClean="0"/>
              <a:pPr/>
              <a:t>10</a:t>
            </a:fld>
            <a:endParaRPr lang="ru-RU"/>
          </a:p>
        </p:txBody>
      </p:sp>
    </p:spTree>
    <p:extLst>
      <p:ext uri="{BB962C8B-B14F-4D97-AF65-F5344CB8AC3E}">
        <p14:creationId xmlns:p14="http://schemas.microsoft.com/office/powerpoint/2010/main" val="29034354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Одним из самых известных и традиционных показателей интерпретируемости моделей типа «черный ящик» является важность переменных (</a:t>
            </a:r>
            <a:r>
              <a:rPr lang="ru-RU" dirty="0" err="1"/>
              <a:t>feature</a:t>
            </a:r>
            <a:r>
              <a:rPr lang="ru-RU" dirty="0"/>
              <a:t> </a:t>
            </a:r>
            <a:r>
              <a:rPr lang="ru-RU" dirty="0" err="1"/>
              <a:t>importance</a:t>
            </a:r>
            <a:r>
              <a:rPr lang="ru-RU" dirty="0"/>
              <a:t>).</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Рисунок 2 демонстрирует пример диаграммы важности переменных. Как мы видим, количество предыдущих займов в этой модели играют наибольшую роль.</a:t>
            </a:r>
          </a:p>
          <a:p>
            <a:r>
              <a:rPr lang="ru-RU" dirty="0"/>
              <a:t>ё</a:t>
            </a:r>
            <a:endParaRPr lang="en-US" sz="1200" b="0" i="0" kern="1200" dirty="0">
              <a:solidFill>
                <a:schemeClr val="tx1"/>
              </a:solidFill>
              <a:effectLst/>
              <a:latin typeface="+mn-lt"/>
              <a:ea typeface="+mn-ea"/>
              <a:cs typeface="+mn-cs"/>
            </a:endParaRPr>
          </a:p>
          <a:p>
            <a:endParaRPr lang="ru-RU" dirty="0"/>
          </a:p>
        </p:txBody>
      </p:sp>
      <p:sp>
        <p:nvSpPr>
          <p:cNvPr id="4" name="Номер слайда 3"/>
          <p:cNvSpPr>
            <a:spLocks noGrp="1"/>
          </p:cNvSpPr>
          <p:nvPr>
            <p:ph type="sldNum" sz="quarter" idx="5"/>
          </p:nvPr>
        </p:nvSpPr>
        <p:spPr/>
        <p:txBody>
          <a:bodyPr/>
          <a:lstStyle/>
          <a:p>
            <a:fld id="{4DEBF739-AF45-0248-9882-EB9C75ACCB68}" type="slidenum">
              <a:rPr lang="ru-RU" smtClean="0"/>
              <a:pPr/>
              <a:t>12</a:t>
            </a:fld>
            <a:endParaRPr lang="ru-RU"/>
          </a:p>
        </p:txBody>
      </p:sp>
    </p:spTree>
    <p:extLst>
      <p:ext uri="{BB962C8B-B14F-4D97-AF65-F5344CB8AC3E}">
        <p14:creationId xmlns:p14="http://schemas.microsoft.com/office/powerpoint/2010/main" val="15294693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71600" y="4599335"/>
            <a:ext cx="6400800" cy="228599"/>
          </a:xfrm>
        </p:spPr>
        <p:txBody>
          <a:bodyPr anchor="b" anchorCtr="0">
            <a:normAutofit/>
          </a:bodyPr>
          <a:lstStyle>
            <a:lvl1pPr marL="0" indent="0" algn="ctr">
              <a:buNone/>
              <a:defRPr sz="1200" baseline="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dirty="0" err="1"/>
              <a:t>Click</a:t>
            </a:r>
            <a:r>
              <a:rPr lang="ru-RU" dirty="0"/>
              <a:t> </a:t>
            </a:r>
            <a:r>
              <a:rPr lang="ru-RU" dirty="0" err="1"/>
              <a:t>to</a:t>
            </a:r>
            <a:r>
              <a:rPr lang="ru-RU" dirty="0"/>
              <a:t> </a:t>
            </a:r>
            <a:r>
              <a:rPr lang="ru-RU" dirty="0" err="1"/>
              <a:t>edit</a:t>
            </a:r>
            <a:r>
              <a:rPr lang="ru-RU" dirty="0"/>
              <a:t> </a:t>
            </a:r>
            <a:r>
              <a:rPr lang="ru-RU" dirty="0" err="1"/>
              <a:t>Master</a:t>
            </a:r>
            <a:r>
              <a:rPr lang="ru-RU" dirty="0"/>
              <a:t> </a:t>
            </a:r>
            <a:r>
              <a:rPr lang="ru-RU" dirty="0" err="1"/>
              <a:t>subtitle</a:t>
            </a:r>
            <a:r>
              <a:rPr lang="ru-RU" dirty="0"/>
              <a:t> </a:t>
            </a:r>
            <a:r>
              <a:rPr lang="ru-RU" dirty="0" err="1"/>
              <a:t>style</a:t>
            </a:r>
            <a:endParaRPr lang="en-US" dirty="0"/>
          </a:p>
        </p:txBody>
      </p:sp>
      <p:sp>
        <p:nvSpPr>
          <p:cNvPr id="7" name="TextBox 6"/>
          <p:cNvSpPr txBox="1"/>
          <p:nvPr userDrawn="1"/>
        </p:nvSpPr>
        <p:spPr>
          <a:xfrm>
            <a:off x="5098416" y="490274"/>
            <a:ext cx="184731" cy="369332"/>
          </a:xfrm>
          <a:prstGeom prst="rect">
            <a:avLst/>
          </a:prstGeom>
          <a:noFill/>
        </p:spPr>
        <p:txBody>
          <a:bodyPr wrap="none" rtlCol="0">
            <a:spAutoFit/>
          </a:bodyPr>
          <a:lstStyle/>
          <a:p>
            <a:endParaRPr lang="en-US" dirty="0"/>
          </a:p>
        </p:txBody>
      </p:sp>
      <p:sp>
        <p:nvSpPr>
          <p:cNvPr id="8" name="TextBox 7"/>
          <p:cNvSpPr txBox="1"/>
          <p:nvPr userDrawn="1"/>
        </p:nvSpPr>
        <p:spPr>
          <a:xfrm>
            <a:off x="5910801" y="427239"/>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782799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Ckfql">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200"/>
            </a:lvl1pPr>
          </a:lstStyle>
          <a:p>
            <a:r>
              <a:rPr lang="ru-RU" dirty="0" err="1"/>
              <a:t>Click</a:t>
            </a:r>
            <a:r>
              <a:rPr lang="ru-RU" dirty="0"/>
              <a:t> </a:t>
            </a:r>
            <a:r>
              <a:rPr lang="ru-RU" dirty="0" err="1"/>
              <a:t>to</a:t>
            </a:r>
            <a:r>
              <a:rPr lang="ru-RU" dirty="0"/>
              <a:t> </a:t>
            </a:r>
            <a:r>
              <a:rPr lang="ru-RU" dirty="0" err="1"/>
              <a:t>edit</a:t>
            </a:r>
            <a:r>
              <a:rPr lang="ru-RU" dirty="0"/>
              <a:t> </a:t>
            </a:r>
            <a:r>
              <a:rPr lang="ru-RU" dirty="0" err="1"/>
              <a:t>Master</a:t>
            </a:r>
            <a:r>
              <a:rPr lang="ru-RU" dirty="0"/>
              <a:t> </a:t>
            </a:r>
            <a:r>
              <a:rPr lang="ru-RU" dirty="0" err="1"/>
              <a:t>title</a:t>
            </a:r>
            <a:r>
              <a:rPr lang="ru-RU" dirty="0"/>
              <a:t> </a:t>
            </a:r>
            <a:r>
              <a:rPr lang="ru-RU" dirty="0" err="1"/>
              <a:t>style</a:t>
            </a:r>
            <a:endParaRPr lang="en-US" dirty="0"/>
          </a:p>
        </p:txBody>
      </p:sp>
      <p:sp>
        <p:nvSpPr>
          <p:cNvPr id="3" name="Content Placeholder 2"/>
          <p:cNvSpPr>
            <a:spLocks noGrp="1"/>
          </p:cNvSpPr>
          <p:nvPr>
            <p:ph sz="half" idx="1"/>
          </p:nvPr>
        </p:nvSpPr>
        <p:spPr>
          <a:xfrm>
            <a:off x="457200" y="1759937"/>
            <a:ext cx="4038600" cy="2834686"/>
          </a:xfrm>
        </p:spPr>
        <p:txBody>
          <a:bodyPr/>
          <a:lstStyle>
            <a:lvl1pPr>
              <a:defRPr sz="24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dirty="0" err="1"/>
              <a:t>Click</a:t>
            </a:r>
            <a:r>
              <a:rPr lang="ru-RU" dirty="0"/>
              <a:t> </a:t>
            </a:r>
            <a:r>
              <a:rPr lang="ru-RU" dirty="0" err="1"/>
              <a:t>to</a:t>
            </a:r>
            <a:r>
              <a:rPr lang="ru-RU" dirty="0"/>
              <a:t> </a:t>
            </a:r>
            <a:r>
              <a:rPr lang="ru-RU" dirty="0" err="1"/>
              <a:t>edit</a:t>
            </a:r>
            <a:r>
              <a:rPr lang="ru-RU" dirty="0"/>
              <a:t> </a:t>
            </a:r>
            <a:r>
              <a:rPr lang="ru-RU" dirty="0" err="1"/>
              <a:t>Master</a:t>
            </a:r>
            <a:r>
              <a:rPr lang="ru-RU" dirty="0"/>
              <a:t> </a:t>
            </a:r>
            <a:r>
              <a:rPr lang="ru-RU" dirty="0" err="1"/>
              <a:t>text</a:t>
            </a:r>
            <a:r>
              <a:rPr lang="ru-RU" dirty="0"/>
              <a:t> </a:t>
            </a:r>
            <a:r>
              <a:rPr lang="ru-RU" dirty="0" err="1"/>
              <a:t>styles</a:t>
            </a:r>
            <a:endParaRPr lang="ru-RU" dirty="0"/>
          </a:p>
          <a:p>
            <a:pPr lvl="1"/>
            <a:r>
              <a:rPr lang="ru-RU" dirty="0" err="1"/>
              <a:t>Second</a:t>
            </a:r>
            <a:r>
              <a:rPr lang="ru-RU" dirty="0"/>
              <a:t> </a:t>
            </a:r>
            <a:r>
              <a:rPr lang="ru-RU" dirty="0" err="1"/>
              <a:t>level</a:t>
            </a:r>
            <a:endParaRPr lang="ru-RU" dirty="0"/>
          </a:p>
          <a:p>
            <a:pPr lvl="2"/>
            <a:r>
              <a:rPr lang="ru-RU" dirty="0" err="1"/>
              <a:t>Third</a:t>
            </a:r>
            <a:r>
              <a:rPr lang="ru-RU" dirty="0"/>
              <a:t> </a:t>
            </a:r>
            <a:r>
              <a:rPr lang="ru-RU" dirty="0" err="1"/>
              <a:t>level</a:t>
            </a:r>
            <a:endParaRPr lang="ru-RU" dirty="0"/>
          </a:p>
          <a:p>
            <a:pPr lvl="3"/>
            <a:r>
              <a:rPr lang="ru-RU" dirty="0" err="1"/>
              <a:t>Fourth</a:t>
            </a:r>
            <a:r>
              <a:rPr lang="ru-RU" dirty="0"/>
              <a:t> </a:t>
            </a:r>
            <a:r>
              <a:rPr lang="ru-RU" dirty="0" err="1"/>
              <a:t>level</a:t>
            </a:r>
            <a:endParaRPr lang="ru-RU" dirty="0"/>
          </a:p>
          <a:p>
            <a:pPr lvl="4"/>
            <a:r>
              <a:rPr lang="ru-RU" dirty="0" err="1"/>
              <a:t>Fifth</a:t>
            </a:r>
            <a:r>
              <a:rPr lang="ru-RU" dirty="0"/>
              <a:t> </a:t>
            </a:r>
            <a:r>
              <a:rPr lang="ru-RU" dirty="0" err="1"/>
              <a:t>level</a:t>
            </a:r>
            <a:endParaRPr lang="en-US" dirty="0"/>
          </a:p>
        </p:txBody>
      </p:sp>
      <p:sp>
        <p:nvSpPr>
          <p:cNvPr id="4" name="Content Placeholder 3"/>
          <p:cNvSpPr>
            <a:spLocks noGrp="1"/>
          </p:cNvSpPr>
          <p:nvPr>
            <p:ph sz="half" idx="2"/>
          </p:nvPr>
        </p:nvSpPr>
        <p:spPr>
          <a:xfrm>
            <a:off x="4648200" y="1759937"/>
            <a:ext cx="4038600" cy="2834686"/>
          </a:xfrm>
        </p:spPr>
        <p:txBody>
          <a:bodyPr/>
          <a:lstStyle>
            <a:lvl1pPr>
              <a:defRPr sz="24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dirty="0" err="1"/>
              <a:t>Click</a:t>
            </a:r>
            <a:r>
              <a:rPr lang="ru-RU" dirty="0"/>
              <a:t> </a:t>
            </a:r>
            <a:r>
              <a:rPr lang="ru-RU" dirty="0" err="1"/>
              <a:t>to</a:t>
            </a:r>
            <a:r>
              <a:rPr lang="ru-RU" dirty="0"/>
              <a:t> </a:t>
            </a:r>
            <a:r>
              <a:rPr lang="ru-RU" dirty="0" err="1"/>
              <a:t>edit</a:t>
            </a:r>
            <a:r>
              <a:rPr lang="ru-RU" dirty="0"/>
              <a:t> </a:t>
            </a:r>
            <a:r>
              <a:rPr lang="ru-RU" dirty="0" err="1"/>
              <a:t>Master</a:t>
            </a:r>
            <a:r>
              <a:rPr lang="ru-RU" dirty="0"/>
              <a:t> </a:t>
            </a:r>
            <a:r>
              <a:rPr lang="ru-RU" dirty="0" err="1"/>
              <a:t>text</a:t>
            </a:r>
            <a:r>
              <a:rPr lang="ru-RU" dirty="0"/>
              <a:t> </a:t>
            </a:r>
            <a:r>
              <a:rPr lang="ru-RU" dirty="0" err="1"/>
              <a:t>styles</a:t>
            </a:r>
            <a:endParaRPr lang="ru-RU" dirty="0"/>
          </a:p>
          <a:p>
            <a:pPr lvl="1"/>
            <a:r>
              <a:rPr lang="ru-RU" dirty="0" err="1"/>
              <a:t>Second</a:t>
            </a:r>
            <a:r>
              <a:rPr lang="ru-RU" dirty="0"/>
              <a:t> </a:t>
            </a:r>
            <a:r>
              <a:rPr lang="ru-RU" dirty="0" err="1"/>
              <a:t>level</a:t>
            </a:r>
            <a:endParaRPr lang="ru-RU" dirty="0"/>
          </a:p>
          <a:p>
            <a:pPr lvl="2"/>
            <a:r>
              <a:rPr lang="ru-RU" dirty="0" err="1"/>
              <a:t>Third</a:t>
            </a:r>
            <a:r>
              <a:rPr lang="ru-RU" dirty="0"/>
              <a:t> </a:t>
            </a:r>
            <a:r>
              <a:rPr lang="ru-RU" dirty="0" err="1"/>
              <a:t>level</a:t>
            </a:r>
            <a:endParaRPr lang="ru-RU" dirty="0"/>
          </a:p>
          <a:p>
            <a:pPr lvl="3"/>
            <a:r>
              <a:rPr lang="ru-RU" dirty="0" err="1"/>
              <a:t>Fourth</a:t>
            </a:r>
            <a:r>
              <a:rPr lang="ru-RU" dirty="0"/>
              <a:t> </a:t>
            </a:r>
            <a:r>
              <a:rPr lang="ru-RU" dirty="0" err="1"/>
              <a:t>level</a:t>
            </a:r>
            <a:endParaRPr lang="ru-RU" dirty="0"/>
          </a:p>
          <a:p>
            <a:pPr lvl="4"/>
            <a:r>
              <a:rPr lang="ru-RU" dirty="0" err="1"/>
              <a:t>Fifth</a:t>
            </a:r>
            <a:r>
              <a:rPr lang="ru-RU" dirty="0"/>
              <a:t> </a:t>
            </a:r>
            <a:r>
              <a:rPr lang="ru-RU" dirty="0" err="1"/>
              <a:t>level</a:t>
            </a:r>
            <a:endParaRPr lang="en-US" dirty="0"/>
          </a:p>
        </p:txBody>
      </p:sp>
      <p:sp>
        <p:nvSpPr>
          <p:cNvPr id="13" name="Footer Placeholder 3"/>
          <p:cNvSpPr>
            <a:spLocks noGrp="1"/>
          </p:cNvSpPr>
          <p:nvPr>
            <p:ph type="ftr" sz="quarter" idx="3"/>
          </p:nvPr>
        </p:nvSpPr>
        <p:spPr>
          <a:xfrm>
            <a:off x="4030768" y="185639"/>
            <a:ext cx="4656032" cy="273844"/>
          </a:xfrm>
          <a:prstGeom prst="rect">
            <a:avLst/>
          </a:prstGeom>
        </p:spPr>
        <p:txBody>
          <a:bodyPr vert="horz" lIns="91440" tIns="45720" rIns="91440" bIns="45720" rtlCol="0" anchor="ctr"/>
          <a:lstStyle>
            <a:lvl1pPr algn="r">
              <a:defRPr sz="1400" b="0" i="0" cap="none">
                <a:solidFill>
                  <a:schemeClr val="bg1"/>
                </a:solidFill>
              </a:defRPr>
            </a:lvl1pPr>
          </a:lstStyle>
          <a:p>
            <a:r>
              <a:rPr lang="en-US" dirty="0"/>
              <a:t>International Students and Scholars Rock</a:t>
            </a:r>
          </a:p>
        </p:txBody>
      </p:sp>
    </p:spTree>
    <p:extLst>
      <p:ext uri="{BB962C8B-B14F-4D97-AF65-F5344CB8AC3E}">
        <p14:creationId xmlns:p14="http://schemas.microsoft.com/office/powerpoint/2010/main" val="12515920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Content Placeholder 2"/>
          <p:cNvSpPr>
            <a:spLocks noGrp="1"/>
          </p:cNvSpPr>
          <p:nvPr>
            <p:ph sz="half" idx="1"/>
          </p:nvPr>
        </p:nvSpPr>
        <p:spPr>
          <a:xfrm>
            <a:off x="457199" y="1759937"/>
            <a:ext cx="5018388" cy="2943032"/>
          </a:xfrm>
        </p:spPr>
        <p:txBody>
          <a:bodyPr/>
          <a:lstStyle>
            <a:lvl1pPr>
              <a:defRPr sz="24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dirty="0" err="1"/>
              <a:t>Click</a:t>
            </a:r>
            <a:r>
              <a:rPr lang="ru-RU" dirty="0"/>
              <a:t> </a:t>
            </a:r>
            <a:r>
              <a:rPr lang="ru-RU" dirty="0" err="1"/>
              <a:t>to</a:t>
            </a:r>
            <a:r>
              <a:rPr lang="ru-RU" dirty="0"/>
              <a:t> </a:t>
            </a:r>
            <a:r>
              <a:rPr lang="ru-RU" dirty="0" err="1"/>
              <a:t>edit</a:t>
            </a:r>
            <a:r>
              <a:rPr lang="ru-RU" dirty="0"/>
              <a:t> </a:t>
            </a:r>
            <a:r>
              <a:rPr lang="ru-RU" dirty="0" err="1"/>
              <a:t>Master</a:t>
            </a:r>
            <a:r>
              <a:rPr lang="ru-RU" dirty="0"/>
              <a:t> </a:t>
            </a:r>
            <a:r>
              <a:rPr lang="ru-RU" dirty="0" err="1"/>
              <a:t>text</a:t>
            </a:r>
            <a:r>
              <a:rPr lang="ru-RU" dirty="0"/>
              <a:t> </a:t>
            </a:r>
            <a:r>
              <a:rPr lang="ru-RU" dirty="0" err="1"/>
              <a:t>styles</a:t>
            </a:r>
            <a:endParaRPr lang="ru-RU" dirty="0"/>
          </a:p>
          <a:p>
            <a:pPr lvl="1"/>
            <a:r>
              <a:rPr lang="ru-RU" dirty="0" err="1"/>
              <a:t>Second</a:t>
            </a:r>
            <a:r>
              <a:rPr lang="ru-RU" dirty="0"/>
              <a:t> </a:t>
            </a:r>
            <a:r>
              <a:rPr lang="ru-RU" dirty="0" err="1"/>
              <a:t>level</a:t>
            </a:r>
            <a:endParaRPr lang="ru-RU" dirty="0"/>
          </a:p>
          <a:p>
            <a:pPr lvl="2"/>
            <a:r>
              <a:rPr lang="ru-RU" dirty="0" err="1"/>
              <a:t>Third</a:t>
            </a:r>
            <a:r>
              <a:rPr lang="ru-RU" dirty="0"/>
              <a:t> </a:t>
            </a:r>
            <a:r>
              <a:rPr lang="ru-RU" dirty="0" err="1"/>
              <a:t>level</a:t>
            </a:r>
            <a:endParaRPr lang="ru-RU" dirty="0"/>
          </a:p>
          <a:p>
            <a:pPr lvl="3"/>
            <a:r>
              <a:rPr lang="ru-RU" dirty="0" err="1"/>
              <a:t>Fourth</a:t>
            </a:r>
            <a:r>
              <a:rPr lang="ru-RU" dirty="0"/>
              <a:t> </a:t>
            </a:r>
            <a:r>
              <a:rPr lang="ru-RU" dirty="0" err="1"/>
              <a:t>level</a:t>
            </a:r>
            <a:endParaRPr lang="ru-RU" dirty="0"/>
          </a:p>
          <a:p>
            <a:pPr lvl="4"/>
            <a:r>
              <a:rPr lang="ru-RU" dirty="0" err="1"/>
              <a:t>Fifth</a:t>
            </a:r>
            <a:r>
              <a:rPr lang="ru-RU" dirty="0"/>
              <a:t> </a:t>
            </a:r>
            <a:r>
              <a:rPr lang="ru-RU" dirty="0" err="1"/>
              <a:t>level</a:t>
            </a:r>
            <a:endParaRPr lang="en-US" dirty="0"/>
          </a:p>
        </p:txBody>
      </p:sp>
      <p:sp>
        <p:nvSpPr>
          <p:cNvPr id="11" name="Picture Placeholder 10"/>
          <p:cNvSpPr>
            <a:spLocks noGrp="1"/>
          </p:cNvSpPr>
          <p:nvPr>
            <p:ph type="pic" sz="quarter" idx="10"/>
          </p:nvPr>
        </p:nvSpPr>
        <p:spPr>
          <a:xfrm>
            <a:off x="5659438" y="1759744"/>
            <a:ext cx="3027362" cy="1414463"/>
          </a:xfrm>
          <a:custGeom>
            <a:avLst/>
            <a:gdLst/>
            <a:ahLst/>
            <a:cxnLst/>
            <a:rect l="l" t="t" r="r" b="b"/>
            <a:pathLst>
              <a:path w="3027362" h="1885950">
                <a:moveTo>
                  <a:pt x="0" y="0"/>
                </a:moveTo>
                <a:lnTo>
                  <a:pt x="3027362" y="0"/>
                </a:lnTo>
                <a:lnTo>
                  <a:pt x="3027362" y="1063625"/>
                </a:lnTo>
                <a:lnTo>
                  <a:pt x="3026362" y="1063625"/>
                </a:lnTo>
                <a:lnTo>
                  <a:pt x="3023015" y="1129917"/>
                </a:lnTo>
                <a:cubicBezTo>
                  <a:pt x="2982765" y="1526260"/>
                  <a:pt x="2667672" y="1841353"/>
                  <a:pt x="2271329" y="1881603"/>
                </a:cubicBezTo>
                <a:lnTo>
                  <a:pt x="2205037" y="1884951"/>
                </a:lnTo>
                <a:lnTo>
                  <a:pt x="2205037" y="1885950"/>
                </a:lnTo>
                <a:lnTo>
                  <a:pt x="0" y="1885950"/>
                </a:lnTo>
                <a:close/>
              </a:path>
            </a:pathLst>
          </a:custGeom>
          <a:ln>
            <a:noFill/>
          </a:ln>
        </p:spPr>
        <p:txBody>
          <a:bodyPr/>
          <a:lstStyle/>
          <a:p>
            <a:endParaRPr lang="en-US"/>
          </a:p>
        </p:txBody>
      </p:sp>
      <p:sp>
        <p:nvSpPr>
          <p:cNvPr id="20" name="Picture Placeholder 10"/>
          <p:cNvSpPr>
            <a:spLocks noGrp="1"/>
          </p:cNvSpPr>
          <p:nvPr>
            <p:ph type="pic" sz="quarter" idx="11"/>
          </p:nvPr>
        </p:nvSpPr>
        <p:spPr>
          <a:xfrm>
            <a:off x="5659438" y="3288506"/>
            <a:ext cx="3027362" cy="1414463"/>
          </a:xfrm>
          <a:custGeom>
            <a:avLst/>
            <a:gdLst/>
            <a:ahLst/>
            <a:cxnLst/>
            <a:rect l="l" t="t" r="r" b="b"/>
            <a:pathLst>
              <a:path w="3027362" h="1885950">
                <a:moveTo>
                  <a:pt x="0" y="0"/>
                </a:moveTo>
                <a:lnTo>
                  <a:pt x="3027362" y="0"/>
                </a:lnTo>
                <a:lnTo>
                  <a:pt x="3027362" y="1063625"/>
                </a:lnTo>
                <a:lnTo>
                  <a:pt x="3026362" y="1063625"/>
                </a:lnTo>
                <a:lnTo>
                  <a:pt x="3023015" y="1129917"/>
                </a:lnTo>
                <a:cubicBezTo>
                  <a:pt x="2982765" y="1526260"/>
                  <a:pt x="2667672" y="1841353"/>
                  <a:pt x="2271329" y="1881603"/>
                </a:cubicBezTo>
                <a:lnTo>
                  <a:pt x="2205037" y="1884951"/>
                </a:lnTo>
                <a:lnTo>
                  <a:pt x="2205037" y="1885950"/>
                </a:lnTo>
                <a:lnTo>
                  <a:pt x="0" y="1885950"/>
                </a:lnTo>
                <a:close/>
              </a:path>
            </a:pathLst>
          </a:custGeom>
          <a:ln>
            <a:noFill/>
          </a:ln>
        </p:spPr>
        <p:txBody>
          <a:bodyPr/>
          <a:lstStyle/>
          <a:p>
            <a:endParaRPr lang="en-US"/>
          </a:p>
        </p:txBody>
      </p:sp>
      <p:sp>
        <p:nvSpPr>
          <p:cNvPr id="2" name="Title 1"/>
          <p:cNvSpPr>
            <a:spLocks noGrp="1"/>
          </p:cNvSpPr>
          <p:nvPr>
            <p:ph type="title"/>
          </p:nvPr>
        </p:nvSpPr>
        <p:spPr>
          <a:xfrm>
            <a:off x="457200" y="927498"/>
            <a:ext cx="8229600" cy="620315"/>
          </a:xfrm>
        </p:spPr>
        <p:txBody>
          <a:bodyPr/>
          <a:lstStyle/>
          <a:p>
            <a:r>
              <a:rPr lang="en-US"/>
              <a:t>Click to edit Master title style</a:t>
            </a:r>
          </a:p>
        </p:txBody>
      </p:sp>
      <p:sp>
        <p:nvSpPr>
          <p:cNvPr id="15" name="Footer Placeholder 3"/>
          <p:cNvSpPr>
            <a:spLocks noGrp="1"/>
          </p:cNvSpPr>
          <p:nvPr>
            <p:ph type="ftr" sz="quarter" idx="3"/>
          </p:nvPr>
        </p:nvSpPr>
        <p:spPr>
          <a:xfrm>
            <a:off x="4030768" y="185639"/>
            <a:ext cx="4656032" cy="273844"/>
          </a:xfrm>
          <a:prstGeom prst="rect">
            <a:avLst/>
          </a:prstGeom>
        </p:spPr>
        <p:txBody>
          <a:bodyPr vert="horz" lIns="91440" tIns="45720" rIns="91440" bIns="45720" rtlCol="0" anchor="ctr"/>
          <a:lstStyle>
            <a:lvl1pPr algn="r">
              <a:defRPr sz="1400" b="0" i="0" cap="none">
                <a:solidFill>
                  <a:schemeClr val="bg1"/>
                </a:solidFill>
              </a:defRPr>
            </a:lvl1pPr>
          </a:lstStyle>
          <a:p>
            <a:r>
              <a:rPr lang="en-US" dirty="0"/>
              <a:t>International Students and Scholars Rock</a:t>
            </a:r>
          </a:p>
        </p:txBody>
      </p:sp>
    </p:spTree>
    <p:extLst>
      <p:ext uri="{BB962C8B-B14F-4D97-AF65-F5344CB8AC3E}">
        <p14:creationId xmlns:p14="http://schemas.microsoft.com/office/powerpoint/2010/main" val="30254609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7" name="Title 1"/>
          <p:cNvSpPr>
            <a:spLocks noGrp="1"/>
          </p:cNvSpPr>
          <p:nvPr>
            <p:ph type="title"/>
          </p:nvPr>
        </p:nvSpPr>
        <p:spPr>
          <a:xfrm>
            <a:off x="457200" y="927382"/>
            <a:ext cx="8229600" cy="620483"/>
          </a:xfrm>
        </p:spPr>
        <p:txBody>
          <a:bodyPr>
            <a:normAutofit/>
          </a:bodyPr>
          <a:lstStyle>
            <a:lvl1pPr>
              <a:defRPr sz="3200"/>
            </a:lvl1pPr>
          </a:lstStyle>
          <a:p>
            <a:r>
              <a:rPr lang="ru-RU" dirty="0" err="1"/>
              <a:t>Click</a:t>
            </a:r>
            <a:r>
              <a:rPr lang="ru-RU" dirty="0"/>
              <a:t> </a:t>
            </a:r>
            <a:r>
              <a:rPr lang="ru-RU" dirty="0" err="1"/>
              <a:t>to</a:t>
            </a:r>
            <a:r>
              <a:rPr lang="ru-RU" dirty="0"/>
              <a:t> </a:t>
            </a:r>
            <a:r>
              <a:rPr lang="ru-RU" dirty="0" err="1"/>
              <a:t>edit</a:t>
            </a:r>
            <a:r>
              <a:rPr lang="ru-RU" dirty="0"/>
              <a:t> </a:t>
            </a:r>
            <a:r>
              <a:rPr lang="ru-RU" dirty="0" err="1"/>
              <a:t>Master</a:t>
            </a:r>
            <a:r>
              <a:rPr lang="ru-RU" dirty="0"/>
              <a:t> </a:t>
            </a:r>
            <a:r>
              <a:rPr lang="ru-RU" dirty="0" err="1"/>
              <a:t>title</a:t>
            </a:r>
            <a:r>
              <a:rPr lang="ru-RU" dirty="0"/>
              <a:t> </a:t>
            </a:r>
            <a:r>
              <a:rPr lang="ru-RU" dirty="0" err="1"/>
              <a:t>style</a:t>
            </a:r>
            <a:endParaRPr lang="en-US" dirty="0"/>
          </a:p>
        </p:txBody>
      </p:sp>
      <p:sp>
        <p:nvSpPr>
          <p:cNvPr id="16" name="Picture Placeholder 10"/>
          <p:cNvSpPr>
            <a:spLocks noGrp="1"/>
          </p:cNvSpPr>
          <p:nvPr>
            <p:ph type="pic" sz="quarter" idx="13"/>
          </p:nvPr>
        </p:nvSpPr>
        <p:spPr>
          <a:xfrm>
            <a:off x="457201" y="1759744"/>
            <a:ext cx="2588883" cy="1063056"/>
          </a:xfrm>
          <a:prstGeom prst="round1Rect">
            <a:avLst>
              <a:gd name="adj" fmla="val 37649"/>
            </a:avLst>
          </a:prstGeom>
          <a:ln>
            <a:noFill/>
          </a:ln>
        </p:spPr>
        <p:txBody>
          <a:bodyPr/>
          <a:lstStyle/>
          <a:p>
            <a:endParaRPr lang="en-US"/>
          </a:p>
        </p:txBody>
      </p:sp>
      <p:sp>
        <p:nvSpPr>
          <p:cNvPr id="18" name="Picture Placeholder 10"/>
          <p:cNvSpPr>
            <a:spLocks noGrp="1"/>
          </p:cNvSpPr>
          <p:nvPr>
            <p:ph type="pic" sz="quarter" idx="15"/>
          </p:nvPr>
        </p:nvSpPr>
        <p:spPr>
          <a:xfrm>
            <a:off x="3276149" y="1759744"/>
            <a:ext cx="2588883" cy="1063056"/>
          </a:xfrm>
          <a:prstGeom prst="round1Rect">
            <a:avLst>
              <a:gd name="adj" fmla="val 37649"/>
            </a:avLst>
          </a:prstGeom>
          <a:ln>
            <a:noFill/>
          </a:ln>
        </p:spPr>
        <p:txBody>
          <a:bodyPr/>
          <a:lstStyle/>
          <a:p>
            <a:endParaRPr lang="en-US"/>
          </a:p>
        </p:txBody>
      </p:sp>
      <p:sp>
        <p:nvSpPr>
          <p:cNvPr id="19" name="Picture Placeholder 10"/>
          <p:cNvSpPr>
            <a:spLocks noGrp="1"/>
          </p:cNvSpPr>
          <p:nvPr>
            <p:ph type="pic" sz="quarter" idx="16"/>
          </p:nvPr>
        </p:nvSpPr>
        <p:spPr>
          <a:xfrm>
            <a:off x="6097917" y="1759744"/>
            <a:ext cx="2588883" cy="1063056"/>
          </a:xfrm>
          <a:prstGeom prst="round1Rect">
            <a:avLst>
              <a:gd name="adj" fmla="val 37649"/>
            </a:avLst>
          </a:prstGeom>
          <a:ln>
            <a:noFill/>
          </a:ln>
        </p:spPr>
        <p:txBody>
          <a:bodyPr/>
          <a:lstStyle/>
          <a:p>
            <a:endParaRPr lang="en-US"/>
          </a:p>
        </p:txBody>
      </p:sp>
      <p:sp>
        <p:nvSpPr>
          <p:cNvPr id="20" name="Picture Placeholder 10"/>
          <p:cNvSpPr>
            <a:spLocks noGrp="1"/>
          </p:cNvSpPr>
          <p:nvPr>
            <p:ph type="pic" sz="quarter" idx="17"/>
          </p:nvPr>
        </p:nvSpPr>
        <p:spPr>
          <a:xfrm>
            <a:off x="457201" y="3324086"/>
            <a:ext cx="2588883" cy="1063056"/>
          </a:xfrm>
          <a:prstGeom prst="round1Rect">
            <a:avLst>
              <a:gd name="adj" fmla="val 37649"/>
            </a:avLst>
          </a:prstGeom>
          <a:ln>
            <a:noFill/>
          </a:ln>
        </p:spPr>
        <p:txBody>
          <a:bodyPr/>
          <a:lstStyle/>
          <a:p>
            <a:endParaRPr lang="en-US"/>
          </a:p>
        </p:txBody>
      </p:sp>
      <p:sp>
        <p:nvSpPr>
          <p:cNvPr id="21" name="Picture Placeholder 10"/>
          <p:cNvSpPr>
            <a:spLocks noGrp="1"/>
          </p:cNvSpPr>
          <p:nvPr>
            <p:ph type="pic" sz="quarter" idx="18"/>
          </p:nvPr>
        </p:nvSpPr>
        <p:spPr>
          <a:xfrm>
            <a:off x="3276149" y="3324086"/>
            <a:ext cx="2588883" cy="1063056"/>
          </a:xfrm>
          <a:prstGeom prst="round1Rect">
            <a:avLst>
              <a:gd name="adj" fmla="val 37649"/>
            </a:avLst>
          </a:prstGeom>
          <a:ln>
            <a:noFill/>
          </a:ln>
        </p:spPr>
        <p:txBody>
          <a:bodyPr/>
          <a:lstStyle/>
          <a:p>
            <a:endParaRPr lang="en-US"/>
          </a:p>
        </p:txBody>
      </p:sp>
      <p:sp>
        <p:nvSpPr>
          <p:cNvPr id="22" name="Picture Placeholder 10"/>
          <p:cNvSpPr>
            <a:spLocks noGrp="1"/>
          </p:cNvSpPr>
          <p:nvPr>
            <p:ph type="pic" sz="quarter" idx="19"/>
          </p:nvPr>
        </p:nvSpPr>
        <p:spPr>
          <a:xfrm>
            <a:off x="6097917" y="3324086"/>
            <a:ext cx="2588883" cy="1063056"/>
          </a:xfrm>
          <a:prstGeom prst="round1Rect">
            <a:avLst>
              <a:gd name="adj" fmla="val 37649"/>
            </a:avLst>
          </a:prstGeom>
          <a:ln>
            <a:noFill/>
          </a:ln>
        </p:spPr>
        <p:txBody>
          <a:bodyPr/>
          <a:lstStyle/>
          <a:p>
            <a:endParaRPr lang="en-US"/>
          </a:p>
        </p:txBody>
      </p:sp>
      <p:sp>
        <p:nvSpPr>
          <p:cNvPr id="25" name="Text Placeholder 24"/>
          <p:cNvSpPr>
            <a:spLocks noGrp="1"/>
          </p:cNvSpPr>
          <p:nvPr>
            <p:ph type="body" sz="quarter" idx="20"/>
          </p:nvPr>
        </p:nvSpPr>
        <p:spPr>
          <a:xfrm>
            <a:off x="457201" y="2899173"/>
            <a:ext cx="2589213" cy="269081"/>
          </a:xfrm>
        </p:spPr>
        <p:txBody>
          <a:bodyPr>
            <a:normAutofit/>
          </a:bodyPr>
          <a:lstStyle>
            <a:lvl1pPr marL="0" indent="0">
              <a:buFont typeface="Arial"/>
              <a:buNone/>
              <a:defRPr sz="1200"/>
            </a:lvl1pPr>
          </a:lstStyle>
          <a:p>
            <a:pPr lvl="0"/>
            <a:r>
              <a:rPr lang="en-US" dirty="0"/>
              <a:t>Click to edit Master text styles</a:t>
            </a:r>
          </a:p>
        </p:txBody>
      </p:sp>
      <p:sp>
        <p:nvSpPr>
          <p:cNvPr id="26" name="Text Placeholder 24"/>
          <p:cNvSpPr>
            <a:spLocks noGrp="1"/>
          </p:cNvSpPr>
          <p:nvPr>
            <p:ph type="body" sz="quarter" idx="21"/>
          </p:nvPr>
        </p:nvSpPr>
        <p:spPr>
          <a:xfrm>
            <a:off x="3275819" y="2899173"/>
            <a:ext cx="2589213" cy="269081"/>
          </a:xfrm>
        </p:spPr>
        <p:txBody>
          <a:bodyPr>
            <a:normAutofit/>
          </a:bodyPr>
          <a:lstStyle>
            <a:lvl1pPr marL="0" indent="0">
              <a:buFont typeface="Arial"/>
              <a:buNone/>
              <a:defRPr sz="1200"/>
            </a:lvl1pPr>
          </a:lstStyle>
          <a:p>
            <a:pPr lvl="0"/>
            <a:r>
              <a:rPr lang="en-US" dirty="0"/>
              <a:t>Click to edit Master text styles</a:t>
            </a:r>
          </a:p>
        </p:txBody>
      </p:sp>
      <p:sp>
        <p:nvSpPr>
          <p:cNvPr id="27" name="Text Placeholder 24"/>
          <p:cNvSpPr>
            <a:spLocks noGrp="1"/>
          </p:cNvSpPr>
          <p:nvPr>
            <p:ph type="body" sz="quarter" idx="22"/>
          </p:nvPr>
        </p:nvSpPr>
        <p:spPr>
          <a:xfrm>
            <a:off x="6085706" y="2899173"/>
            <a:ext cx="2589213" cy="269081"/>
          </a:xfrm>
        </p:spPr>
        <p:txBody>
          <a:bodyPr>
            <a:normAutofit/>
          </a:bodyPr>
          <a:lstStyle>
            <a:lvl1pPr marL="0" indent="0">
              <a:buFont typeface="Arial"/>
              <a:buNone/>
              <a:defRPr sz="1200"/>
            </a:lvl1pPr>
          </a:lstStyle>
          <a:p>
            <a:pPr lvl="0"/>
            <a:r>
              <a:rPr lang="en-US" dirty="0"/>
              <a:t>Click to edit Master text styles</a:t>
            </a:r>
          </a:p>
        </p:txBody>
      </p:sp>
      <p:sp>
        <p:nvSpPr>
          <p:cNvPr id="28" name="Text Placeholder 24"/>
          <p:cNvSpPr>
            <a:spLocks noGrp="1"/>
          </p:cNvSpPr>
          <p:nvPr>
            <p:ph type="body" sz="quarter" idx="23"/>
          </p:nvPr>
        </p:nvSpPr>
        <p:spPr>
          <a:xfrm>
            <a:off x="457201" y="4472763"/>
            <a:ext cx="2589213" cy="269081"/>
          </a:xfrm>
        </p:spPr>
        <p:txBody>
          <a:bodyPr>
            <a:normAutofit/>
          </a:bodyPr>
          <a:lstStyle>
            <a:lvl1pPr marL="0" indent="0">
              <a:buFont typeface="Arial"/>
              <a:buNone/>
              <a:defRPr sz="1200"/>
            </a:lvl1pPr>
          </a:lstStyle>
          <a:p>
            <a:pPr lvl="0"/>
            <a:r>
              <a:rPr lang="en-US" dirty="0"/>
              <a:t>Click to edit Master text styles</a:t>
            </a:r>
          </a:p>
        </p:txBody>
      </p:sp>
      <p:sp>
        <p:nvSpPr>
          <p:cNvPr id="29" name="Text Placeholder 24"/>
          <p:cNvSpPr>
            <a:spLocks noGrp="1"/>
          </p:cNvSpPr>
          <p:nvPr>
            <p:ph type="body" sz="quarter" idx="24"/>
          </p:nvPr>
        </p:nvSpPr>
        <p:spPr>
          <a:xfrm>
            <a:off x="3275819" y="4472763"/>
            <a:ext cx="2589213" cy="269081"/>
          </a:xfrm>
        </p:spPr>
        <p:txBody>
          <a:bodyPr>
            <a:normAutofit/>
          </a:bodyPr>
          <a:lstStyle>
            <a:lvl1pPr marL="0" indent="0">
              <a:buFont typeface="Arial"/>
              <a:buNone/>
              <a:defRPr sz="1200"/>
            </a:lvl1pPr>
          </a:lstStyle>
          <a:p>
            <a:pPr lvl="0"/>
            <a:r>
              <a:rPr lang="en-US" dirty="0"/>
              <a:t>Click to edit Master text styles</a:t>
            </a:r>
          </a:p>
        </p:txBody>
      </p:sp>
      <p:sp>
        <p:nvSpPr>
          <p:cNvPr id="30" name="Text Placeholder 24"/>
          <p:cNvSpPr>
            <a:spLocks noGrp="1"/>
          </p:cNvSpPr>
          <p:nvPr>
            <p:ph type="body" sz="quarter" idx="25"/>
          </p:nvPr>
        </p:nvSpPr>
        <p:spPr>
          <a:xfrm>
            <a:off x="6085706" y="4472763"/>
            <a:ext cx="2589213" cy="269081"/>
          </a:xfrm>
        </p:spPr>
        <p:txBody>
          <a:bodyPr>
            <a:normAutofit/>
          </a:bodyPr>
          <a:lstStyle>
            <a:lvl1pPr marL="0" indent="0">
              <a:buFont typeface="Arial"/>
              <a:buNone/>
              <a:defRPr sz="1200"/>
            </a:lvl1pPr>
          </a:lstStyle>
          <a:p>
            <a:pPr lvl="0"/>
            <a:r>
              <a:rPr lang="en-US" dirty="0"/>
              <a:t>Click to edit Master text styles</a:t>
            </a:r>
          </a:p>
        </p:txBody>
      </p:sp>
      <p:sp>
        <p:nvSpPr>
          <p:cNvPr id="33" name="Footer Placeholder 3"/>
          <p:cNvSpPr>
            <a:spLocks noGrp="1"/>
          </p:cNvSpPr>
          <p:nvPr>
            <p:ph type="ftr" sz="quarter" idx="3"/>
          </p:nvPr>
        </p:nvSpPr>
        <p:spPr>
          <a:xfrm>
            <a:off x="4030768" y="185639"/>
            <a:ext cx="4656032" cy="273844"/>
          </a:xfrm>
          <a:prstGeom prst="rect">
            <a:avLst/>
          </a:prstGeom>
        </p:spPr>
        <p:txBody>
          <a:bodyPr vert="horz" lIns="91440" tIns="45720" rIns="91440" bIns="45720" rtlCol="0" anchor="ctr"/>
          <a:lstStyle>
            <a:lvl1pPr algn="r">
              <a:defRPr sz="1400" b="0" i="0" cap="none">
                <a:solidFill>
                  <a:schemeClr val="bg1"/>
                </a:solidFill>
              </a:defRPr>
            </a:lvl1pPr>
          </a:lstStyle>
          <a:p>
            <a:r>
              <a:rPr lang="en-US" dirty="0"/>
              <a:t>International Students and Scholars Rock</a:t>
            </a:r>
          </a:p>
        </p:txBody>
      </p:sp>
    </p:spTree>
    <p:extLst>
      <p:ext uri="{BB962C8B-B14F-4D97-AF65-F5344CB8AC3E}">
        <p14:creationId xmlns:p14="http://schemas.microsoft.com/office/powerpoint/2010/main" val="71863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3" name="Title 1"/>
          <p:cNvSpPr>
            <a:spLocks noGrp="1"/>
          </p:cNvSpPr>
          <p:nvPr>
            <p:ph type="title"/>
          </p:nvPr>
        </p:nvSpPr>
        <p:spPr>
          <a:xfrm>
            <a:off x="457200" y="927382"/>
            <a:ext cx="8229600" cy="620483"/>
          </a:xfrm>
        </p:spPr>
        <p:txBody>
          <a:bodyPr>
            <a:normAutofit/>
          </a:bodyPr>
          <a:lstStyle>
            <a:lvl1pPr>
              <a:defRPr sz="3200"/>
            </a:lvl1pPr>
          </a:lstStyle>
          <a:p>
            <a:r>
              <a:rPr lang="ru-RU" dirty="0" err="1"/>
              <a:t>Click</a:t>
            </a:r>
            <a:r>
              <a:rPr lang="ru-RU" dirty="0"/>
              <a:t> </a:t>
            </a:r>
            <a:r>
              <a:rPr lang="ru-RU" dirty="0" err="1"/>
              <a:t>to</a:t>
            </a:r>
            <a:r>
              <a:rPr lang="ru-RU" dirty="0"/>
              <a:t> </a:t>
            </a:r>
            <a:r>
              <a:rPr lang="ru-RU" dirty="0" err="1"/>
              <a:t>edit</a:t>
            </a:r>
            <a:r>
              <a:rPr lang="ru-RU" dirty="0"/>
              <a:t> </a:t>
            </a:r>
            <a:r>
              <a:rPr lang="ru-RU" dirty="0" err="1"/>
              <a:t>Master</a:t>
            </a:r>
            <a:r>
              <a:rPr lang="ru-RU" dirty="0"/>
              <a:t> </a:t>
            </a:r>
            <a:r>
              <a:rPr lang="ru-RU" dirty="0" err="1"/>
              <a:t>title</a:t>
            </a:r>
            <a:r>
              <a:rPr lang="ru-RU" dirty="0"/>
              <a:t> </a:t>
            </a:r>
            <a:r>
              <a:rPr lang="ru-RU" dirty="0" err="1"/>
              <a:t>style</a:t>
            </a:r>
            <a:endParaRPr lang="en-US" dirty="0"/>
          </a:p>
        </p:txBody>
      </p:sp>
      <p:sp>
        <p:nvSpPr>
          <p:cNvPr id="7" name="Picture Placeholder 10"/>
          <p:cNvSpPr>
            <a:spLocks noGrp="1"/>
          </p:cNvSpPr>
          <p:nvPr>
            <p:ph type="pic" sz="quarter" idx="13"/>
          </p:nvPr>
        </p:nvSpPr>
        <p:spPr>
          <a:xfrm>
            <a:off x="457201" y="1759744"/>
            <a:ext cx="2588883" cy="1063056"/>
          </a:xfrm>
          <a:prstGeom prst="round1Rect">
            <a:avLst>
              <a:gd name="adj" fmla="val 37649"/>
            </a:avLst>
          </a:prstGeom>
          <a:ln>
            <a:noFill/>
          </a:ln>
        </p:spPr>
        <p:txBody>
          <a:bodyPr/>
          <a:lstStyle/>
          <a:p>
            <a:endParaRPr lang="en-US"/>
          </a:p>
        </p:txBody>
      </p:sp>
      <p:sp>
        <p:nvSpPr>
          <p:cNvPr id="8" name="Picture Placeholder 10"/>
          <p:cNvSpPr>
            <a:spLocks noGrp="1"/>
          </p:cNvSpPr>
          <p:nvPr>
            <p:ph type="pic" sz="quarter" idx="15"/>
          </p:nvPr>
        </p:nvSpPr>
        <p:spPr>
          <a:xfrm>
            <a:off x="3276149" y="1759744"/>
            <a:ext cx="2588883" cy="1063056"/>
          </a:xfrm>
          <a:prstGeom prst="round1Rect">
            <a:avLst>
              <a:gd name="adj" fmla="val 37649"/>
            </a:avLst>
          </a:prstGeom>
          <a:ln>
            <a:noFill/>
          </a:ln>
        </p:spPr>
        <p:txBody>
          <a:bodyPr/>
          <a:lstStyle/>
          <a:p>
            <a:endParaRPr lang="en-US"/>
          </a:p>
        </p:txBody>
      </p:sp>
      <p:sp>
        <p:nvSpPr>
          <p:cNvPr id="9" name="Picture Placeholder 10"/>
          <p:cNvSpPr>
            <a:spLocks noGrp="1"/>
          </p:cNvSpPr>
          <p:nvPr>
            <p:ph type="pic" sz="quarter" idx="16"/>
          </p:nvPr>
        </p:nvSpPr>
        <p:spPr>
          <a:xfrm>
            <a:off x="6097917" y="1759744"/>
            <a:ext cx="2588883" cy="1063056"/>
          </a:xfrm>
          <a:prstGeom prst="round1Rect">
            <a:avLst>
              <a:gd name="adj" fmla="val 37649"/>
            </a:avLst>
          </a:prstGeom>
          <a:ln>
            <a:noFill/>
          </a:ln>
        </p:spPr>
        <p:txBody>
          <a:bodyPr/>
          <a:lstStyle/>
          <a:p>
            <a:endParaRPr lang="en-US"/>
          </a:p>
        </p:txBody>
      </p:sp>
      <p:sp>
        <p:nvSpPr>
          <p:cNvPr id="13" name="Text Placeholder 24"/>
          <p:cNvSpPr>
            <a:spLocks noGrp="1"/>
          </p:cNvSpPr>
          <p:nvPr>
            <p:ph type="body" sz="quarter" idx="20"/>
          </p:nvPr>
        </p:nvSpPr>
        <p:spPr>
          <a:xfrm>
            <a:off x="457201" y="2899173"/>
            <a:ext cx="2589213" cy="269081"/>
          </a:xfrm>
        </p:spPr>
        <p:txBody>
          <a:bodyPr>
            <a:normAutofit/>
          </a:bodyPr>
          <a:lstStyle>
            <a:lvl1pPr marL="0" indent="0">
              <a:buFont typeface="Arial"/>
              <a:buNone/>
              <a:defRPr sz="1200"/>
            </a:lvl1pPr>
          </a:lstStyle>
          <a:p>
            <a:pPr lvl="0"/>
            <a:r>
              <a:rPr lang="en-US" dirty="0"/>
              <a:t>Click to edit Master text styles</a:t>
            </a:r>
          </a:p>
        </p:txBody>
      </p:sp>
      <p:sp>
        <p:nvSpPr>
          <p:cNvPr id="14" name="Text Placeholder 24"/>
          <p:cNvSpPr>
            <a:spLocks noGrp="1"/>
          </p:cNvSpPr>
          <p:nvPr>
            <p:ph type="body" sz="quarter" idx="21"/>
          </p:nvPr>
        </p:nvSpPr>
        <p:spPr>
          <a:xfrm>
            <a:off x="3275819" y="2899173"/>
            <a:ext cx="2589213" cy="269081"/>
          </a:xfrm>
        </p:spPr>
        <p:txBody>
          <a:bodyPr>
            <a:normAutofit/>
          </a:bodyPr>
          <a:lstStyle>
            <a:lvl1pPr marL="0" indent="0">
              <a:buFont typeface="Arial"/>
              <a:buNone/>
              <a:defRPr sz="1200"/>
            </a:lvl1pPr>
          </a:lstStyle>
          <a:p>
            <a:pPr lvl="0"/>
            <a:r>
              <a:rPr lang="en-US" dirty="0"/>
              <a:t>Click to edit Master text styles</a:t>
            </a:r>
          </a:p>
        </p:txBody>
      </p:sp>
      <p:sp>
        <p:nvSpPr>
          <p:cNvPr id="15" name="Text Placeholder 24"/>
          <p:cNvSpPr>
            <a:spLocks noGrp="1"/>
          </p:cNvSpPr>
          <p:nvPr>
            <p:ph type="body" sz="quarter" idx="22"/>
          </p:nvPr>
        </p:nvSpPr>
        <p:spPr>
          <a:xfrm>
            <a:off x="6085706" y="2899173"/>
            <a:ext cx="2589213" cy="269081"/>
          </a:xfrm>
        </p:spPr>
        <p:txBody>
          <a:bodyPr>
            <a:normAutofit/>
          </a:bodyPr>
          <a:lstStyle>
            <a:lvl1pPr marL="0" indent="0">
              <a:buFont typeface="Arial"/>
              <a:buNone/>
              <a:defRPr sz="1200"/>
            </a:lvl1pPr>
          </a:lstStyle>
          <a:p>
            <a:pPr lvl="0"/>
            <a:r>
              <a:rPr lang="en-US" dirty="0"/>
              <a:t>Click to edit Master text styles</a:t>
            </a:r>
          </a:p>
        </p:txBody>
      </p:sp>
      <p:sp>
        <p:nvSpPr>
          <p:cNvPr id="19" name="Content Placeholder 2"/>
          <p:cNvSpPr>
            <a:spLocks noGrp="1"/>
          </p:cNvSpPr>
          <p:nvPr>
            <p:ph sz="half" idx="1"/>
          </p:nvPr>
        </p:nvSpPr>
        <p:spPr>
          <a:xfrm>
            <a:off x="457200" y="3319723"/>
            <a:ext cx="4038600" cy="1274900"/>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ru-RU" dirty="0" err="1"/>
              <a:t>Click</a:t>
            </a:r>
            <a:r>
              <a:rPr lang="ru-RU" dirty="0"/>
              <a:t> </a:t>
            </a:r>
            <a:r>
              <a:rPr lang="ru-RU" dirty="0" err="1"/>
              <a:t>to</a:t>
            </a:r>
            <a:r>
              <a:rPr lang="ru-RU" dirty="0"/>
              <a:t> </a:t>
            </a:r>
            <a:r>
              <a:rPr lang="ru-RU" dirty="0" err="1"/>
              <a:t>edit</a:t>
            </a:r>
            <a:r>
              <a:rPr lang="ru-RU" dirty="0"/>
              <a:t> </a:t>
            </a:r>
            <a:r>
              <a:rPr lang="ru-RU" dirty="0" err="1"/>
              <a:t>Master</a:t>
            </a:r>
            <a:r>
              <a:rPr lang="ru-RU" dirty="0"/>
              <a:t> </a:t>
            </a:r>
            <a:r>
              <a:rPr lang="ru-RU" dirty="0" err="1"/>
              <a:t>text</a:t>
            </a:r>
            <a:r>
              <a:rPr lang="ru-RU" dirty="0"/>
              <a:t> </a:t>
            </a:r>
            <a:r>
              <a:rPr lang="ru-RU" dirty="0" err="1"/>
              <a:t>styles</a:t>
            </a:r>
            <a:endParaRPr lang="ru-RU" dirty="0"/>
          </a:p>
          <a:p>
            <a:pPr lvl="1"/>
            <a:r>
              <a:rPr lang="ru-RU" dirty="0" err="1"/>
              <a:t>Second</a:t>
            </a:r>
            <a:r>
              <a:rPr lang="ru-RU" dirty="0"/>
              <a:t> </a:t>
            </a:r>
            <a:r>
              <a:rPr lang="ru-RU" dirty="0" err="1"/>
              <a:t>level</a:t>
            </a:r>
            <a:endParaRPr lang="ru-RU" dirty="0"/>
          </a:p>
          <a:p>
            <a:pPr lvl="2"/>
            <a:r>
              <a:rPr lang="ru-RU" dirty="0" err="1"/>
              <a:t>Third</a:t>
            </a:r>
            <a:r>
              <a:rPr lang="ru-RU" dirty="0"/>
              <a:t> </a:t>
            </a:r>
            <a:r>
              <a:rPr lang="ru-RU" dirty="0" err="1"/>
              <a:t>level</a:t>
            </a:r>
            <a:endParaRPr lang="ru-RU" dirty="0"/>
          </a:p>
          <a:p>
            <a:pPr lvl="3"/>
            <a:r>
              <a:rPr lang="ru-RU" dirty="0" err="1"/>
              <a:t>Fourth</a:t>
            </a:r>
            <a:r>
              <a:rPr lang="ru-RU" dirty="0"/>
              <a:t> </a:t>
            </a:r>
            <a:r>
              <a:rPr lang="ru-RU" dirty="0" err="1"/>
              <a:t>level</a:t>
            </a:r>
            <a:endParaRPr lang="ru-RU" dirty="0"/>
          </a:p>
          <a:p>
            <a:pPr lvl="4"/>
            <a:r>
              <a:rPr lang="ru-RU" dirty="0" err="1"/>
              <a:t>Fifth</a:t>
            </a:r>
            <a:r>
              <a:rPr lang="ru-RU" dirty="0"/>
              <a:t> </a:t>
            </a:r>
            <a:r>
              <a:rPr lang="ru-RU" dirty="0" err="1"/>
              <a:t>level</a:t>
            </a:r>
            <a:endParaRPr lang="en-US" dirty="0"/>
          </a:p>
        </p:txBody>
      </p:sp>
      <p:sp>
        <p:nvSpPr>
          <p:cNvPr id="20" name="Content Placeholder 3"/>
          <p:cNvSpPr>
            <a:spLocks noGrp="1"/>
          </p:cNvSpPr>
          <p:nvPr>
            <p:ph sz="half" idx="2"/>
          </p:nvPr>
        </p:nvSpPr>
        <p:spPr>
          <a:xfrm>
            <a:off x="4648200" y="3319723"/>
            <a:ext cx="4038600" cy="1274900"/>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ru-RU" dirty="0" err="1"/>
              <a:t>Click</a:t>
            </a:r>
            <a:r>
              <a:rPr lang="ru-RU" dirty="0"/>
              <a:t> </a:t>
            </a:r>
            <a:r>
              <a:rPr lang="ru-RU" dirty="0" err="1"/>
              <a:t>to</a:t>
            </a:r>
            <a:r>
              <a:rPr lang="ru-RU" dirty="0"/>
              <a:t> </a:t>
            </a:r>
            <a:r>
              <a:rPr lang="ru-RU" dirty="0" err="1"/>
              <a:t>edit</a:t>
            </a:r>
            <a:r>
              <a:rPr lang="ru-RU" dirty="0"/>
              <a:t> </a:t>
            </a:r>
            <a:r>
              <a:rPr lang="ru-RU" dirty="0" err="1"/>
              <a:t>Master</a:t>
            </a:r>
            <a:r>
              <a:rPr lang="ru-RU" dirty="0"/>
              <a:t> </a:t>
            </a:r>
            <a:r>
              <a:rPr lang="ru-RU" dirty="0" err="1"/>
              <a:t>text</a:t>
            </a:r>
            <a:r>
              <a:rPr lang="ru-RU" dirty="0"/>
              <a:t> </a:t>
            </a:r>
            <a:r>
              <a:rPr lang="ru-RU" dirty="0" err="1"/>
              <a:t>styles</a:t>
            </a:r>
            <a:endParaRPr lang="ru-RU" dirty="0"/>
          </a:p>
          <a:p>
            <a:pPr lvl="1"/>
            <a:r>
              <a:rPr lang="ru-RU" dirty="0" err="1"/>
              <a:t>Second</a:t>
            </a:r>
            <a:r>
              <a:rPr lang="ru-RU" dirty="0"/>
              <a:t> </a:t>
            </a:r>
            <a:r>
              <a:rPr lang="ru-RU" dirty="0" err="1"/>
              <a:t>level</a:t>
            </a:r>
            <a:endParaRPr lang="ru-RU" dirty="0"/>
          </a:p>
          <a:p>
            <a:pPr lvl="2"/>
            <a:r>
              <a:rPr lang="ru-RU" dirty="0" err="1"/>
              <a:t>Third</a:t>
            </a:r>
            <a:r>
              <a:rPr lang="ru-RU" dirty="0"/>
              <a:t> </a:t>
            </a:r>
            <a:r>
              <a:rPr lang="ru-RU" dirty="0" err="1"/>
              <a:t>level</a:t>
            </a:r>
            <a:endParaRPr lang="ru-RU" dirty="0"/>
          </a:p>
          <a:p>
            <a:pPr lvl="3"/>
            <a:r>
              <a:rPr lang="ru-RU" dirty="0" err="1"/>
              <a:t>Fourth</a:t>
            </a:r>
            <a:r>
              <a:rPr lang="ru-RU" dirty="0"/>
              <a:t> </a:t>
            </a:r>
            <a:r>
              <a:rPr lang="ru-RU" dirty="0" err="1"/>
              <a:t>level</a:t>
            </a:r>
            <a:endParaRPr lang="ru-RU" dirty="0"/>
          </a:p>
          <a:p>
            <a:pPr lvl="4"/>
            <a:r>
              <a:rPr lang="ru-RU" dirty="0" err="1"/>
              <a:t>Fifth</a:t>
            </a:r>
            <a:r>
              <a:rPr lang="ru-RU" dirty="0"/>
              <a:t> </a:t>
            </a:r>
            <a:r>
              <a:rPr lang="ru-RU" dirty="0" err="1"/>
              <a:t>level</a:t>
            </a:r>
            <a:endParaRPr lang="en-US" dirty="0"/>
          </a:p>
        </p:txBody>
      </p:sp>
      <p:sp>
        <p:nvSpPr>
          <p:cNvPr id="21" name="Footer Placeholder 3"/>
          <p:cNvSpPr>
            <a:spLocks noGrp="1"/>
          </p:cNvSpPr>
          <p:nvPr>
            <p:ph type="ftr" sz="quarter" idx="3"/>
          </p:nvPr>
        </p:nvSpPr>
        <p:spPr>
          <a:xfrm>
            <a:off x="4030768" y="185639"/>
            <a:ext cx="4656032" cy="273844"/>
          </a:xfrm>
          <a:prstGeom prst="rect">
            <a:avLst/>
          </a:prstGeom>
        </p:spPr>
        <p:txBody>
          <a:bodyPr vert="horz" lIns="91440" tIns="45720" rIns="91440" bIns="45720" rtlCol="0" anchor="ctr"/>
          <a:lstStyle>
            <a:lvl1pPr algn="r">
              <a:defRPr sz="1400" b="0" i="0" cap="none">
                <a:solidFill>
                  <a:schemeClr val="bg1"/>
                </a:solidFill>
              </a:defRPr>
            </a:lvl1pPr>
          </a:lstStyle>
          <a:p>
            <a:r>
              <a:rPr lang="en-US" dirty="0"/>
              <a:t>International Students and Scholars Rock</a:t>
            </a:r>
          </a:p>
        </p:txBody>
      </p:sp>
    </p:spTree>
    <p:extLst>
      <p:ext uri="{BB962C8B-B14F-4D97-AF65-F5344CB8AC3E}">
        <p14:creationId xmlns:p14="http://schemas.microsoft.com/office/powerpoint/2010/main" val="19632993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15" name="Title 1"/>
          <p:cNvSpPr>
            <a:spLocks noGrp="1"/>
          </p:cNvSpPr>
          <p:nvPr>
            <p:ph type="title"/>
          </p:nvPr>
        </p:nvSpPr>
        <p:spPr>
          <a:xfrm>
            <a:off x="457200" y="927382"/>
            <a:ext cx="8229600" cy="620483"/>
          </a:xfrm>
        </p:spPr>
        <p:txBody>
          <a:bodyPr>
            <a:normAutofit/>
          </a:bodyPr>
          <a:lstStyle>
            <a:lvl1pPr>
              <a:defRPr sz="3200"/>
            </a:lvl1pPr>
          </a:lstStyle>
          <a:p>
            <a:r>
              <a:rPr lang="ru-RU" dirty="0" err="1"/>
              <a:t>Click</a:t>
            </a:r>
            <a:r>
              <a:rPr lang="ru-RU" dirty="0"/>
              <a:t> </a:t>
            </a:r>
            <a:r>
              <a:rPr lang="ru-RU" dirty="0" err="1"/>
              <a:t>to</a:t>
            </a:r>
            <a:r>
              <a:rPr lang="ru-RU" dirty="0"/>
              <a:t> </a:t>
            </a:r>
            <a:r>
              <a:rPr lang="ru-RU" dirty="0" err="1"/>
              <a:t>edit</a:t>
            </a:r>
            <a:r>
              <a:rPr lang="ru-RU" dirty="0"/>
              <a:t> </a:t>
            </a:r>
            <a:r>
              <a:rPr lang="ru-RU" dirty="0" err="1"/>
              <a:t>Master</a:t>
            </a:r>
            <a:r>
              <a:rPr lang="ru-RU" dirty="0"/>
              <a:t> </a:t>
            </a:r>
            <a:r>
              <a:rPr lang="ru-RU" dirty="0" err="1"/>
              <a:t>title</a:t>
            </a:r>
            <a:r>
              <a:rPr lang="ru-RU" dirty="0"/>
              <a:t> </a:t>
            </a:r>
            <a:r>
              <a:rPr lang="ru-RU" dirty="0" err="1"/>
              <a:t>style</a:t>
            </a:r>
            <a:endParaRPr lang="en-US" dirty="0"/>
          </a:p>
        </p:txBody>
      </p:sp>
      <p:sp>
        <p:nvSpPr>
          <p:cNvPr id="16" name="Content Placeholder 2"/>
          <p:cNvSpPr>
            <a:spLocks noGrp="1"/>
          </p:cNvSpPr>
          <p:nvPr>
            <p:ph sz="half" idx="1"/>
          </p:nvPr>
        </p:nvSpPr>
        <p:spPr>
          <a:xfrm>
            <a:off x="457199" y="1759937"/>
            <a:ext cx="5018388" cy="2943032"/>
          </a:xfrm>
        </p:spPr>
        <p:txBody>
          <a:bodyPr/>
          <a:lstStyle>
            <a:lvl1pPr>
              <a:defRPr sz="24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dirty="0" err="1"/>
              <a:t>Click</a:t>
            </a:r>
            <a:r>
              <a:rPr lang="ru-RU" dirty="0"/>
              <a:t> </a:t>
            </a:r>
            <a:r>
              <a:rPr lang="ru-RU" dirty="0" err="1"/>
              <a:t>to</a:t>
            </a:r>
            <a:r>
              <a:rPr lang="ru-RU" dirty="0"/>
              <a:t> </a:t>
            </a:r>
            <a:r>
              <a:rPr lang="ru-RU" dirty="0" err="1"/>
              <a:t>edit</a:t>
            </a:r>
            <a:r>
              <a:rPr lang="ru-RU" dirty="0"/>
              <a:t> </a:t>
            </a:r>
            <a:r>
              <a:rPr lang="ru-RU" dirty="0" err="1"/>
              <a:t>Master</a:t>
            </a:r>
            <a:r>
              <a:rPr lang="ru-RU" dirty="0"/>
              <a:t> </a:t>
            </a:r>
            <a:r>
              <a:rPr lang="ru-RU" dirty="0" err="1"/>
              <a:t>text</a:t>
            </a:r>
            <a:r>
              <a:rPr lang="ru-RU" dirty="0"/>
              <a:t> </a:t>
            </a:r>
            <a:r>
              <a:rPr lang="ru-RU" dirty="0" err="1"/>
              <a:t>styles</a:t>
            </a:r>
            <a:endParaRPr lang="ru-RU" dirty="0"/>
          </a:p>
          <a:p>
            <a:pPr lvl="1"/>
            <a:r>
              <a:rPr lang="ru-RU" dirty="0" err="1"/>
              <a:t>Second</a:t>
            </a:r>
            <a:r>
              <a:rPr lang="ru-RU" dirty="0"/>
              <a:t> </a:t>
            </a:r>
            <a:r>
              <a:rPr lang="ru-RU" dirty="0" err="1"/>
              <a:t>level</a:t>
            </a:r>
            <a:endParaRPr lang="ru-RU" dirty="0"/>
          </a:p>
          <a:p>
            <a:pPr lvl="2"/>
            <a:r>
              <a:rPr lang="ru-RU" dirty="0" err="1"/>
              <a:t>Third</a:t>
            </a:r>
            <a:r>
              <a:rPr lang="ru-RU" dirty="0"/>
              <a:t> </a:t>
            </a:r>
            <a:r>
              <a:rPr lang="ru-RU" dirty="0" err="1"/>
              <a:t>level</a:t>
            </a:r>
            <a:endParaRPr lang="ru-RU" dirty="0"/>
          </a:p>
          <a:p>
            <a:pPr lvl="3"/>
            <a:r>
              <a:rPr lang="ru-RU" dirty="0" err="1"/>
              <a:t>Fourth</a:t>
            </a:r>
            <a:r>
              <a:rPr lang="ru-RU" dirty="0"/>
              <a:t> </a:t>
            </a:r>
            <a:r>
              <a:rPr lang="ru-RU" dirty="0" err="1"/>
              <a:t>level</a:t>
            </a:r>
            <a:endParaRPr lang="ru-RU" dirty="0"/>
          </a:p>
          <a:p>
            <a:pPr lvl="4"/>
            <a:r>
              <a:rPr lang="ru-RU" dirty="0" err="1"/>
              <a:t>Fifth</a:t>
            </a:r>
            <a:r>
              <a:rPr lang="ru-RU" dirty="0"/>
              <a:t> </a:t>
            </a:r>
            <a:r>
              <a:rPr lang="ru-RU" dirty="0" err="1"/>
              <a:t>level</a:t>
            </a:r>
            <a:endParaRPr lang="en-US" dirty="0"/>
          </a:p>
        </p:txBody>
      </p:sp>
      <p:sp>
        <p:nvSpPr>
          <p:cNvPr id="18" name="Picture Placeholder 10"/>
          <p:cNvSpPr>
            <a:spLocks noGrp="1"/>
          </p:cNvSpPr>
          <p:nvPr>
            <p:ph type="pic" sz="quarter" idx="11"/>
          </p:nvPr>
        </p:nvSpPr>
        <p:spPr>
          <a:xfrm>
            <a:off x="5659439" y="1770130"/>
            <a:ext cx="3036565" cy="2919036"/>
          </a:xfrm>
          <a:custGeom>
            <a:avLst/>
            <a:gdLst>
              <a:gd name="connsiteX0" fmla="*/ 0 w 3027362"/>
              <a:gd name="connsiteY0" fmla="*/ 0 h 1885950"/>
              <a:gd name="connsiteX1" fmla="*/ 2528981 w 3027362"/>
              <a:gd name="connsiteY1" fmla="*/ 0 h 1885950"/>
              <a:gd name="connsiteX2" fmla="*/ 3027362 w 3027362"/>
              <a:gd name="connsiteY2" fmla="*/ 498381 h 1885950"/>
              <a:gd name="connsiteX3" fmla="*/ 3027362 w 3027362"/>
              <a:gd name="connsiteY3" fmla="*/ 1885950 h 1885950"/>
              <a:gd name="connsiteX4" fmla="*/ 0 w 3027362"/>
              <a:gd name="connsiteY4" fmla="*/ 1885950 h 1885950"/>
              <a:gd name="connsiteX5" fmla="*/ 0 w 3027362"/>
              <a:gd name="connsiteY5" fmla="*/ 0 h 1885950"/>
              <a:gd name="connsiteX0" fmla="*/ 0 w 3036565"/>
              <a:gd name="connsiteY0" fmla="*/ 0 h 3892048"/>
              <a:gd name="connsiteX1" fmla="*/ 2528981 w 3036565"/>
              <a:gd name="connsiteY1" fmla="*/ 0 h 3892048"/>
              <a:gd name="connsiteX2" fmla="*/ 3027362 w 3036565"/>
              <a:gd name="connsiteY2" fmla="*/ 498381 h 3892048"/>
              <a:gd name="connsiteX3" fmla="*/ 3036565 w 3036565"/>
              <a:gd name="connsiteY3" fmla="*/ 3892048 h 3892048"/>
              <a:gd name="connsiteX4" fmla="*/ 0 w 3036565"/>
              <a:gd name="connsiteY4" fmla="*/ 1885950 h 3892048"/>
              <a:gd name="connsiteX5" fmla="*/ 0 w 3036565"/>
              <a:gd name="connsiteY5" fmla="*/ 0 h 3892048"/>
              <a:gd name="connsiteX0" fmla="*/ 0 w 3036565"/>
              <a:gd name="connsiteY0" fmla="*/ 0 h 3892048"/>
              <a:gd name="connsiteX1" fmla="*/ 2528981 w 3036565"/>
              <a:gd name="connsiteY1" fmla="*/ 0 h 3892048"/>
              <a:gd name="connsiteX2" fmla="*/ 3027362 w 3036565"/>
              <a:gd name="connsiteY2" fmla="*/ 498381 h 3892048"/>
              <a:gd name="connsiteX3" fmla="*/ 3036565 w 3036565"/>
              <a:gd name="connsiteY3" fmla="*/ 3892048 h 3892048"/>
              <a:gd name="connsiteX4" fmla="*/ 9203 w 3036565"/>
              <a:gd name="connsiteY4" fmla="*/ 3892047 h 3892048"/>
              <a:gd name="connsiteX5" fmla="*/ 0 w 3036565"/>
              <a:gd name="connsiteY5" fmla="*/ 0 h 3892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6565" h="3892048">
                <a:moveTo>
                  <a:pt x="0" y="0"/>
                </a:moveTo>
                <a:lnTo>
                  <a:pt x="2528981" y="0"/>
                </a:lnTo>
                <a:cubicBezTo>
                  <a:pt x="2804229" y="0"/>
                  <a:pt x="3027362" y="223133"/>
                  <a:pt x="3027362" y="498381"/>
                </a:cubicBezTo>
                <a:cubicBezTo>
                  <a:pt x="3030430" y="1629603"/>
                  <a:pt x="3033497" y="2760826"/>
                  <a:pt x="3036565" y="3892048"/>
                </a:cubicBezTo>
                <a:lnTo>
                  <a:pt x="9203" y="3892047"/>
                </a:lnTo>
                <a:cubicBezTo>
                  <a:pt x="6135" y="2594698"/>
                  <a:pt x="3068" y="1297349"/>
                  <a:pt x="0" y="0"/>
                </a:cubicBezTo>
                <a:close/>
              </a:path>
            </a:pathLst>
          </a:custGeom>
          <a:ln>
            <a:noFill/>
          </a:ln>
        </p:spPr>
        <p:txBody>
          <a:bodyPr/>
          <a:lstStyle/>
          <a:p>
            <a:endParaRPr lang="en-US"/>
          </a:p>
        </p:txBody>
      </p:sp>
      <p:sp>
        <p:nvSpPr>
          <p:cNvPr id="13" name="Footer Placeholder 3"/>
          <p:cNvSpPr>
            <a:spLocks noGrp="1"/>
          </p:cNvSpPr>
          <p:nvPr>
            <p:ph type="ftr" sz="quarter" idx="3"/>
          </p:nvPr>
        </p:nvSpPr>
        <p:spPr>
          <a:xfrm>
            <a:off x="4030768" y="185639"/>
            <a:ext cx="4656032" cy="273844"/>
          </a:xfrm>
          <a:prstGeom prst="rect">
            <a:avLst/>
          </a:prstGeom>
        </p:spPr>
        <p:txBody>
          <a:bodyPr vert="horz" lIns="91440" tIns="45720" rIns="91440" bIns="45720" rtlCol="0" anchor="ctr"/>
          <a:lstStyle>
            <a:lvl1pPr algn="r">
              <a:defRPr sz="1400" b="0" i="0" cap="none">
                <a:solidFill>
                  <a:schemeClr val="bg1"/>
                </a:solidFill>
              </a:defRPr>
            </a:lvl1pPr>
          </a:lstStyle>
          <a:p>
            <a:r>
              <a:rPr lang="en-US" dirty="0"/>
              <a:t>International Students and Scholars Rock</a:t>
            </a:r>
          </a:p>
        </p:txBody>
      </p:sp>
    </p:spTree>
    <p:extLst>
      <p:ext uri="{BB962C8B-B14F-4D97-AF65-F5344CB8AC3E}">
        <p14:creationId xmlns:p14="http://schemas.microsoft.com/office/powerpoint/2010/main" val="19559113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13" name="Footer Placeholder 3"/>
          <p:cNvSpPr>
            <a:spLocks noGrp="1"/>
          </p:cNvSpPr>
          <p:nvPr>
            <p:ph type="ftr" sz="quarter" idx="3"/>
          </p:nvPr>
        </p:nvSpPr>
        <p:spPr>
          <a:xfrm>
            <a:off x="4030768" y="185639"/>
            <a:ext cx="4656032" cy="273844"/>
          </a:xfrm>
          <a:prstGeom prst="rect">
            <a:avLst/>
          </a:prstGeom>
        </p:spPr>
        <p:txBody>
          <a:bodyPr vert="horz" lIns="91440" tIns="45720" rIns="91440" bIns="45720" rtlCol="0" anchor="ctr"/>
          <a:lstStyle>
            <a:lvl1pPr algn="r">
              <a:defRPr sz="1400" b="0" i="0" cap="none">
                <a:solidFill>
                  <a:schemeClr val="bg1"/>
                </a:solidFill>
              </a:defRPr>
            </a:lvl1pPr>
          </a:lstStyle>
          <a:p>
            <a:r>
              <a:rPr lang="en-US" dirty="0"/>
              <a:t>International Students and Scholars Rock</a:t>
            </a:r>
          </a:p>
        </p:txBody>
      </p:sp>
    </p:spTree>
    <p:extLst>
      <p:ext uri="{BB962C8B-B14F-4D97-AF65-F5344CB8AC3E}">
        <p14:creationId xmlns:p14="http://schemas.microsoft.com/office/powerpoint/2010/main" val="5453878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71600" y="4599335"/>
            <a:ext cx="6400800" cy="228599"/>
          </a:xfrm>
        </p:spPr>
        <p:txBody>
          <a:bodyPr anchor="b" anchorCtr="0">
            <a:normAutofit/>
          </a:bodyPr>
          <a:lstStyle>
            <a:lvl1pPr marL="0" indent="0" algn="ctr">
              <a:buNone/>
              <a:defRPr sz="1200" baseline="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dirty="0" err="1"/>
              <a:t>Click</a:t>
            </a:r>
            <a:r>
              <a:rPr lang="ru-RU" dirty="0"/>
              <a:t> </a:t>
            </a:r>
            <a:r>
              <a:rPr lang="ru-RU" dirty="0" err="1"/>
              <a:t>to</a:t>
            </a:r>
            <a:r>
              <a:rPr lang="ru-RU" dirty="0"/>
              <a:t> </a:t>
            </a:r>
            <a:r>
              <a:rPr lang="ru-RU" dirty="0" err="1"/>
              <a:t>edit</a:t>
            </a:r>
            <a:r>
              <a:rPr lang="ru-RU" dirty="0"/>
              <a:t> </a:t>
            </a:r>
            <a:r>
              <a:rPr lang="ru-RU" dirty="0" err="1"/>
              <a:t>Master</a:t>
            </a:r>
            <a:r>
              <a:rPr lang="ru-RU" dirty="0"/>
              <a:t> </a:t>
            </a:r>
            <a:r>
              <a:rPr lang="ru-RU" dirty="0" err="1"/>
              <a:t>subtitle</a:t>
            </a:r>
            <a:r>
              <a:rPr lang="ru-RU" dirty="0"/>
              <a:t> </a:t>
            </a:r>
            <a:r>
              <a:rPr lang="ru-RU" dirty="0" err="1"/>
              <a:t>style</a:t>
            </a:r>
            <a:endParaRPr lang="en-US" dirty="0"/>
          </a:p>
        </p:txBody>
      </p:sp>
      <p:sp>
        <p:nvSpPr>
          <p:cNvPr id="7" name="TextBox 6"/>
          <p:cNvSpPr txBox="1"/>
          <p:nvPr userDrawn="1"/>
        </p:nvSpPr>
        <p:spPr>
          <a:xfrm>
            <a:off x="5098416" y="490274"/>
            <a:ext cx="184731" cy="369332"/>
          </a:xfrm>
          <a:prstGeom prst="rect">
            <a:avLst/>
          </a:prstGeom>
          <a:noFill/>
        </p:spPr>
        <p:txBody>
          <a:bodyPr wrap="none" rtlCol="0">
            <a:spAutoFit/>
          </a:bodyPr>
          <a:lstStyle/>
          <a:p>
            <a:endParaRPr lang="en-US" dirty="0"/>
          </a:p>
        </p:txBody>
      </p:sp>
      <p:sp>
        <p:nvSpPr>
          <p:cNvPr id="8" name="TextBox 7"/>
          <p:cNvSpPr txBox="1"/>
          <p:nvPr userDrawn="1"/>
        </p:nvSpPr>
        <p:spPr>
          <a:xfrm>
            <a:off x="5910801" y="427239"/>
            <a:ext cx="184731" cy="369332"/>
          </a:xfrm>
          <a:prstGeom prst="rect">
            <a:avLst/>
          </a:prstGeom>
          <a:noFill/>
        </p:spPr>
        <p:txBody>
          <a:bodyPr wrap="none" rtlCol="0">
            <a:spAutoFit/>
          </a:bodyPr>
          <a:lstStyle/>
          <a:p>
            <a:endParaRPr lang="en-US" dirty="0"/>
          </a:p>
        </p:txBody>
      </p:sp>
      <p:sp>
        <p:nvSpPr>
          <p:cNvPr id="6" name="Title 1"/>
          <p:cNvSpPr>
            <a:spLocks noGrp="1"/>
          </p:cNvSpPr>
          <p:nvPr>
            <p:ph type="title"/>
          </p:nvPr>
        </p:nvSpPr>
        <p:spPr>
          <a:xfrm>
            <a:off x="1371600" y="2926326"/>
            <a:ext cx="6400800" cy="705749"/>
          </a:xfrm>
        </p:spPr>
        <p:txBody>
          <a:bodyPr anchor="b">
            <a:normAutofit/>
          </a:bodyPr>
          <a:lstStyle>
            <a:lvl1pPr algn="ctr">
              <a:defRPr sz="3200" b="0">
                <a:solidFill>
                  <a:schemeClr val="bg1"/>
                </a:solidFill>
              </a:defRPr>
            </a:lvl1pPr>
          </a:lstStyle>
          <a:p>
            <a:r>
              <a:rPr lang="ru-RU" dirty="0" err="1"/>
              <a:t>Click</a:t>
            </a:r>
            <a:r>
              <a:rPr lang="ru-RU" dirty="0"/>
              <a:t> </a:t>
            </a:r>
            <a:r>
              <a:rPr lang="ru-RU" dirty="0" err="1"/>
              <a:t>to</a:t>
            </a:r>
            <a:r>
              <a:rPr lang="ru-RU" dirty="0"/>
              <a:t> </a:t>
            </a:r>
            <a:r>
              <a:rPr lang="ru-RU" dirty="0" err="1"/>
              <a:t>edit</a:t>
            </a:r>
            <a:r>
              <a:rPr lang="ru-RU" dirty="0"/>
              <a:t> </a:t>
            </a:r>
            <a:r>
              <a:rPr lang="ru-RU" dirty="0" err="1"/>
              <a:t>Master</a:t>
            </a:r>
            <a:r>
              <a:rPr lang="ru-RU" dirty="0"/>
              <a:t> </a:t>
            </a:r>
            <a:r>
              <a:rPr lang="ru-RU" dirty="0" err="1"/>
              <a:t>title</a:t>
            </a:r>
            <a:r>
              <a:rPr lang="ru-RU" dirty="0"/>
              <a:t> </a:t>
            </a:r>
            <a:r>
              <a:rPr lang="ru-RU" dirty="0" err="1"/>
              <a:t>style</a:t>
            </a:r>
            <a:endParaRPr lang="en-US" dirty="0"/>
          </a:p>
        </p:txBody>
      </p:sp>
      <p:sp>
        <p:nvSpPr>
          <p:cNvPr id="10" name="Text Placeholder 5"/>
          <p:cNvSpPr>
            <a:spLocks noGrp="1"/>
          </p:cNvSpPr>
          <p:nvPr>
            <p:ph type="body" sz="quarter" idx="10"/>
          </p:nvPr>
        </p:nvSpPr>
        <p:spPr>
          <a:xfrm>
            <a:off x="1371600" y="3637205"/>
            <a:ext cx="6400800" cy="462905"/>
          </a:xfrm>
        </p:spPr>
        <p:txBody>
          <a:bodyPr>
            <a:normAutofit/>
          </a:bodyPr>
          <a:lstStyle>
            <a:lvl1pPr marL="0" indent="0" algn="ctr">
              <a:buFontTx/>
              <a:buNone/>
              <a:defRPr sz="1600">
                <a:solidFill>
                  <a:schemeClr val="bg1"/>
                </a:solidFill>
              </a:defRPr>
            </a:lvl1pPr>
            <a:lvl2pPr marL="457200" indent="0" algn="l">
              <a:buFontTx/>
              <a:buNone/>
              <a:defRPr/>
            </a:lvl2pPr>
            <a:lvl3pPr marL="914400" indent="0" algn="l">
              <a:buFontTx/>
              <a:buNone/>
              <a:defRPr/>
            </a:lvl3pPr>
            <a:lvl4pPr marL="1371600" indent="0" algn="l">
              <a:buFontTx/>
              <a:buNone/>
              <a:defRPr/>
            </a:lvl4pPr>
            <a:lvl5pPr marL="1828800" indent="0" algn="l">
              <a:buFontTx/>
              <a:buNone/>
              <a:defRPr/>
            </a:lvl5pPr>
          </a:lstStyle>
          <a:p>
            <a:pPr lvl="0"/>
            <a:r>
              <a:rPr lang="en-US" dirty="0"/>
              <a:t>Click to edit Master text styles</a:t>
            </a:r>
          </a:p>
        </p:txBody>
      </p:sp>
    </p:spTree>
    <p:extLst>
      <p:ext uri="{BB962C8B-B14F-4D97-AF65-F5344CB8AC3E}">
        <p14:creationId xmlns:p14="http://schemas.microsoft.com/office/powerpoint/2010/main" val="41308455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764693" y="997421"/>
            <a:ext cx="5965438" cy="1488969"/>
          </a:xfrm>
        </p:spPr>
        <p:txBody>
          <a:bodyPr anchor="b">
            <a:normAutofit/>
          </a:bodyPr>
          <a:lstStyle>
            <a:lvl1pPr>
              <a:defRPr sz="3200" b="0"/>
            </a:lvl1pPr>
          </a:lstStyle>
          <a:p>
            <a:r>
              <a:rPr lang="ru-RU" dirty="0" err="1"/>
              <a:t>Click</a:t>
            </a:r>
            <a:r>
              <a:rPr lang="ru-RU" dirty="0"/>
              <a:t> </a:t>
            </a:r>
            <a:r>
              <a:rPr lang="ru-RU" dirty="0" err="1"/>
              <a:t>to</a:t>
            </a:r>
            <a:r>
              <a:rPr lang="ru-RU" dirty="0"/>
              <a:t> </a:t>
            </a:r>
            <a:r>
              <a:rPr lang="ru-RU" dirty="0" err="1"/>
              <a:t>edit</a:t>
            </a:r>
            <a:r>
              <a:rPr lang="ru-RU" dirty="0"/>
              <a:t> </a:t>
            </a:r>
            <a:r>
              <a:rPr lang="ru-RU" dirty="0" err="1"/>
              <a:t>Master</a:t>
            </a:r>
            <a:r>
              <a:rPr lang="ru-RU" dirty="0"/>
              <a:t> </a:t>
            </a:r>
            <a:r>
              <a:rPr lang="ru-RU" dirty="0" err="1"/>
              <a:t>title</a:t>
            </a:r>
            <a:r>
              <a:rPr lang="ru-RU" dirty="0"/>
              <a:t> </a:t>
            </a:r>
            <a:r>
              <a:rPr lang="ru-RU" dirty="0" err="1"/>
              <a:t>style</a:t>
            </a:r>
            <a:endParaRPr lang="en-US" dirty="0"/>
          </a:p>
        </p:txBody>
      </p:sp>
      <p:sp>
        <p:nvSpPr>
          <p:cNvPr id="6" name="Text Placeholder 5"/>
          <p:cNvSpPr>
            <a:spLocks noGrp="1"/>
          </p:cNvSpPr>
          <p:nvPr>
            <p:ph type="body" sz="quarter" idx="10"/>
          </p:nvPr>
        </p:nvSpPr>
        <p:spPr>
          <a:xfrm>
            <a:off x="765697" y="2571750"/>
            <a:ext cx="5965825" cy="1652588"/>
          </a:xfrm>
        </p:spPr>
        <p:txBody>
          <a:bodyPr>
            <a:normAutofit/>
          </a:bodyPr>
          <a:lstStyle>
            <a:lvl1pPr marL="0" indent="0" algn="l">
              <a:buFontTx/>
              <a:buNone/>
              <a:defRPr sz="1600"/>
            </a:lvl1pPr>
            <a:lvl2pPr marL="457200" indent="0" algn="l">
              <a:buFontTx/>
              <a:buNone/>
              <a:defRPr/>
            </a:lvl2pPr>
            <a:lvl3pPr marL="914400" indent="0" algn="l">
              <a:buFontTx/>
              <a:buNone/>
              <a:defRPr/>
            </a:lvl3pPr>
            <a:lvl4pPr marL="1371600" indent="0" algn="l">
              <a:buFontTx/>
              <a:buNone/>
              <a:defRPr/>
            </a:lvl4pPr>
            <a:lvl5pPr marL="1828800" indent="0" algn="l">
              <a:buFontTx/>
              <a:buNone/>
              <a:defRPr/>
            </a:lvl5pPr>
          </a:lstStyle>
          <a:p>
            <a:pPr lvl="0"/>
            <a:r>
              <a:rPr lang="en-US" dirty="0"/>
              <a:t>Click to edit Master text styles</a:t>
            </a:r>
          </a:p>
        </p:txBody>
      </p:sp>
    </p:spTree>
    <p:extLst>
      <p:ext uri="{BB962C8B-B14F-4D97-AF65-F5344CB8AC3E}">
        <p14:creationId xmlns:p14="http://schemas.microsoft.com/office/powerpoint/2010/main" val="8214118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0"/>
            <a:ext cx="9144000" cy="5143500"/>
          </a:xfrm>
        </p:spPr>
        <p:txBody>
          <a:bodyPr anchor="ctr"/>
          <a:lstStyle>
            <a:lvl1pPr algn="ctr">
              <a:defRPr/>
            </a:lvl1pPr>
          </a:lstStyle>
          <a:p>
            <a:endParaRPr lang="en-US" dirty="0"/>
          </a:p>
        </p:txBody>
      </p:sp>
      <p:sp>
        <p:nvSpPr>
          <p:cNvPr id="2" name="Title 1"/>
          <p:cNvSpPr>
            <a:spLocks noGrp="1"/>
          </p:cNvSpPr>
          <p:nvPr>
            <p:ph type="title"/>
          </p:nvPr>
        </p:nvSpPr>
        <p:spPr>
          <a:xfrm>
            <a:off x="743140" y="927382"/>
            <a:ext cx="2713244" cy="1644368"/>
          </a:xfrm>
        </p:spPr>
        <p:txBody>
          <a:bodyPr anchor="t" anchorCtr="0">
            <a:normAutofit/>
          </a:bodyPr>
          <a:lstStyle>
            <a:lvl1pPr>
              <a:defRPr sz="2800" baseline="0">
                <a:solidFill>
                  <a:srgbClr val="FFFFFF"/>
                </a:solidFill>
              </a:defRPr>
            </a:lvl1pPr>
          </a:lstStyle>
          <a:p>
            <a:r>
              <a:rPr lang="ru-RU" dirty="0" err="1"/>
              <a:t>Click</a:t>
            </a:r>
            <a:r>
              <a:rPr lang="ru-RU" dirty="0"/>
              <a:t> </a:t>
            </a:r>
            <a:r>
              <a:rPr lang="ru-RU" dirty="0" err="1"/>
              <a:t>to</a:t>
            </a:r>
            <a:r>
              <a:rPr lang="ru-RU" dirty="0"/>
              <a:t> </a:t>
            </a:r>
            <a:r>
              <a:rPr lang="ru-RU" dirty="0" err="1"/>
              <a:t>edit</a:t>
            </a:r>
            <a:r>
              <a:rPr lang="ru-RU" dirty="0"/>
              <a:t> </a:t>
            </a:r>
            <a:r>
              <a:rPr lang="ru-RU" dirty="0" err="1"/>
              <a:t>Master</a:t>
            </a:r>
            <a:r>
              <a:rPr lang="ru-RU" dirty="0"/>
              <a:t> </a:t>
            </a:r>
            <a:r>
              <a:rPr lang="ru-RU" dirty="0" err="1"/>
              <a:t>title</a:t>
            </a:r>
            <a:r>
              <a:rPr lang="ru-RU" dirty="0"/>
              <a:t> </a:t>
            </a:r>
            <a:r>
              <a:rPr lang="ru-RU" dirty="0" err="1"/>
              <a:t>style</a:t>
            </a:r>
            <a:endParaRPr lang="en-US" dirty="0"/>
          </a:p>
        </p:txBody>
      </p:sp>
    </p:spTree>
    <p:extLst>
      <p:ext uri="{BB962C8B-B14F-4D97-AF65-F5344CB8AC3E}">
        <p14:creationId xmlns:p14="http://schemas.microsoft.com/office/powerpoint/2010/main" val="25418255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Финал">
    <p:spTree>
      <p:nvGrpSpPr>
        <p:cNvPr id="1" name=""/>
        <p:cNvGrpSpPr/>
        <p:nvPr/>
      </p:nvGrpSpPr>
      <p:grpSpPr>
        <a:xfrm>
          <a:off x="0" y="0"/>
          <a:ext cx="0" cy="0"/>
          <a:chOff x="0" y="0"/>
          <a:chExt cx="0" cy="0"/>
        </a:xfrm>
      </p:grpSpPr>
      <p:sp>
        <p:nvSpPr>
          <p:cNvPr id="5" name="Title 4"/>
          <p:cNvSpPr>
            <a:spLocks noGrp="1"/>
          </p:cNvSpPr>
          <p:nvPr>
            <p:ph type="title"/>
          </p:nvPr>
        </p:nvSpPr>
        <p:spPr>
          <a:xfrm>
            <a:off x="457200" y="2010279"/>
            <a:ext cx="8229600" cy="620483"/>
          </a:xfrm>
        </p:spPr>
        <p:txBody>
          <a:bodyPr>
            <a:normAutofit/>
          </a:bodyPr>
          <a:lstStyle>
            <a:lvl1pPr algn="ctr">
              <a:defRPr sz="3200">
                <a:solidFill>
                  <a:schemeClr val="bg1"/>
                </a:solidFill>
              </a:defRPr>
            </a:lvl1pPr>
          </a:lstStyle>
          <a:p>
            <a:r>
              <a:rPr lang="en-US" dirty="0"/>
              <a:t>Click to edit Master title style</a:t>
            </a:r>
          </a:p>
        </p:txBody>
      </p:sp>
      <p:sp>
        <p:nvSpPr>
          <p:cNvPr id="8" name="Text Placeholder 7"/>
          <p:cNvSpPr>
            <a:spLocks noGrp="1"/>
          </p:cNvSpPr>
          <p:nvPr>
            <p:ph type="body" sz="quarter" idx="10"/>
          </p:nvPr>
        </p:nvSpPr>
        <p:spPr>
          <a:xfrm>
            <a:off x="457200" y="2787704"/>
            <a:ext cx="8229600" cy="594122"/>
          </a:xfrm>
        </p:spPr>
        <p:txBody>
          <a:bodyPr/>
          <a:lstStyle>
            <a:lvl1pPr marL="0" indent="0" algn="ctr">
              <a:buFontTx/>
              <a:buNone/>
              <a:defRPr>
                <a:solidFill>
                  <a:srgbClr val="FFFFFF"/>
                </a:solidFill>
              </a:defRPr>
            </a:lvl1pPr>
            <a:lvl2pPr marL="457200" indent="0" algn="ctr">
              <a:buFontTx/>
              <a:buNone/>
              <a:defRPr>
                <a:solidFill>
                  <a:srgbClr val="FFFFFF"/>
                </a:solidFill>
              </a:defRPr>
            </a:lvl2pPr>
            <a:lvl3pPr marL="914400" indent="0" algn="ctr">
              <a:buFontTx/>
              <a:buNone/>
              <a:defRPr>
                <a:solidFill>
                  <a:srgbClr val="FFFFFF"/>
                </a:solidFill>
              </a:defRPr>
            </a:lvl3pPr>
            <a:lvl4pPr marL="1371600" indent="0" algn="ctr">
              <a:buFontTx/>
              <a:buNone/>
              <a:defRPr>
                <a:solidFill>
                  <a:srgbClr val="FFFFFF"/>
                </a:solidFill>
              </a:defRPr>
            </a:lvl4pPr>
            <a:lvl5pPr marL="1828800" indent="0" algn="ctr">
              <a:buFontTx/>
              <a:buNone/>
              <a:defRPr>
                <a:solidFill>
                  <a:srgbClr val="FFFFFF"/>
                </a:solidFill>
              </a:defRPr>
            </a:lvl5pPr>
          </a:lstStyle>
          <a:p>
            <a:pPr lvl="0"/>
            <a:r>
              <a:rPr lang="en-US" dirty="0"/>
              <a:t>Click to edit Master text style</a:t>
            </a:r>
          </a:p>
        </p:txBody>
      </p:sp>
    </p:spTree>
    <p:extLst>
      <p:ext uri="{BB962C8B-B14F-4D97-AF65-F5344CB8AC3E}">
        <p14:creationId xmlns:p14="http://schemas.microsoft.com/office/powerpoint/2010/main" val="23202213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
        <p:nvSpPr>
          <p:cNvPr id="12" name="Content Placeholder 2"/>
          <p:cNvSpPr>
            <a:spLocks noGrp="1"/>
          </p:cNvSpPr>
          <p:nvPr>
            <p:ph sz="half" idx="1" hasCustomPrompt="1"/>
          </p:nvPr>
        </p:nvSpPr>
        <p:spPr>
          <a:xfrm>
            <a:off x="165100" y="736482"/>
            <a:ext cx="8578850" cy="3918067"/>
          </a:xfrm>
        </p:spPr>
        <p:txBody>
          <a:bodyPr/>
          <a:lstStyle>
            <a:lvl1pPr>
              <a:defRPr sz="24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a:t>Первый уровень</a:t>
            </a:r>
          </a:p>
          <a:p>
            <a:pPr lvl="1"/>
            <a:r>
              <a:rPr lang="ru-RU"/>
              <a:t>Второй уровень</a:t>
            </a:r>
          </a:p>
          <a:p>
            <a:pPr lvl="2"/>
            <a:r>
              <a:rPr lang="ru-RU"/>
              <a:t>Третий уровень</a:t>
            </a:r>
          </a:p>
          <a:p>
            <a:pPr lvl="3"/>
            <a:r>
              <a:rPr lang="ru-RU"/>
              <a:t>Пятый уровень</a:t>
            </a:r>
          </a:p>
          <a:p>
            <a:pPr lvl="4"/>
            <a:r>
              <a:rPr lang="ru-RU"/>
              <a:t>Шестой уровень</a:t>
            </a:r>
            <a:endParaRPr lang="en-US"/>
          </a:p>
        </p:txBody>
      </p:sp>
      <p:sp>
        <p:nvSpPr>
          <p:cNvPr id="14" name="Footer Placeholder 3"/>
          <p:cNvSpPr>
            <a:spLocks noGrp="1"/>
          </p:cNvSpPr>
          <p:nvPr>
            <p:ph type="ftr" sz="quarter" idx="3"/>
          </p:nvPr>
        </p:nvSpPr>
        <p:spPr>
          <a:xfrm>
            <a:off x="4030768" y="185639"/>
            <a:ext cx="4656032" cy="273844"/>
          </a:xfrm>
          <a:prstGeom prst="rect">
            <a:avLst/>
          </a:prstGeom>
        </p:spPr>
        <p:txBody>
          <a:bodyPr vert="horz" lIns="91440" tIns="45720" rIns="91440" bIns="45720" rtlCol="0" anchor="ctr"/>
          <a:lstStyle>
            <a:lvl1pPr algn="r">
              <a:defRPr sz="1400" b="0" i="0" cap="none">
                <a:solidFill>
                  <a:schemeClr val="bg1"/>
                </a:solidFill>
              </a:defRPr>
            </a:lvl1pPr>
          </a:lstStyle>
          <a:p>
            <a:r>
              <a:rPr lang="ru-RU"/>
              <a:t>Колонтитул</a:t>
            </a:r>
            <a:endParaRPr lang="en-US"/>
          </a:p>
        </p:txBody>
      </p:sp>
      <p:sp>
        <p:nvSpPr>
          <p:cNvPr id="6" name="Title Placeholder 1"/>
          <p:cNvSpPr>
            <a:spLocks noGrp="1"/>
          </p:cNvSpPr>
          <p:nvPr>
            <p:ph type="title"/>
          </p:nvPr>
        </p:nvSpPr>
        <p:spPr>
          <a:xfrm>
            <a:off x="165100" y="185639"/>
            <a:ext cx="3225800" cy="363238"/>
          </a:xfrm>
          <a:prstGeom prst="rect">
            <a:avLst/>
          </a:prstGeom>
        </p:spPr>
        <p:txBody>
          <a:bodyPr vert="horz" lIns="91440" tIns="45720" rIns="91440" bIns="45720" rtlCol="0" anchor="ctr">
            <a:noAutofit/>
          </a:bodyPr>
          <a:lstStyle>
            <a:lvl1pPr>
              <a:defRPr sz="2400"/>
            </a:lvl1pPr>
          </a:lstStyle>
          <a:p>
            <a:r>
              <a:rPr lang="ru-RU"/>
              <a:t>Заголовок</a:t>
            </a:r>
            <a:endParaRPr lang="en-US"/>
          </a:p>
        </p:txBody>
      </p:sp>
      <p:sp>
        <p:nvSpPr>
          <p:cNvPr id="2" name="Прямоугольник 1">
            <a:extLst>
              <a:ext uri="{FF2B5EF4-FFF2-40B4-BE49-F238E27FC236}">
                <a16:creationId xmlns:a16="http://schemas.microsoft.com/office/drawing/2014/main" id="{FB6BF6E0-4A7A-4144-99EE-681D995F8C6C}"/>
              </a:ext>
            </a:extLst>
          </p:cNvPr>
          <p:cNvSpPr/>
          <p:nvPr userDrawn="1"/>
        </p:nvSpPr>
        <p:spPr>
          <a:xfrm>
            <a:off x="203200" y="4387850"/>
            <a:ext cx="1676400" cy="55245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ru-RU"/>
          </a:p>
        </p:txBody>
      </p:sp>
      <p:sp>
        <p:nvSpPr>
          <p:cNvPr id="7" name="Slide Number Placeholder 3">
            <a:extLst>
              <a:ext uri="{FF2B5EF4-FFF2-40B4-BE49-F238E27FC236}">
                <a16:creationId xmlns:a16="http://schemas.microsoft.com/office/drawing/2014/main" id="{FCA86937-7EF3-4D36-8510-3CBF8D620C04}"/>
              </a:ext>
            </a:extLst>
          </p:cNvPr>
          <p:cNvSpPr>
            <a:spLocks noGrp="1"/>
          </p:cNvSpPr>
          <p:nvPr>
            <p:ph type="sldNum" idx="4"/>
          </p:nvPr>
        </p:nvSpPr>
        <p:spPr>
          <a:xfrm>
            <a:off x="8649222" y="4665946"/>
            <a:ext cx="498446" cy="486716"/>
          </a:xfrm>
          <a:prstGeom prst="rect">
            <a:avLst/>
          </a:prstGeom>
        </p:spPr>
        <p:txBody>
          <a:bodyPr/>
          <a:lstStyle/>
          <a:p>
            <a:fld id="{1CC071E8-1AE8-487B-B1F4-67AA8143AD16}" type="slidenum">
              <a:rPr lang="ru-RU" smtClean="0"/>
              <a:pPr/>
              <a:t>‹#›</a:t>
            </a:fld>
            <a:endParaRPr lang="ru-RU"/>
          </a:p>
        </p:txBody>
      </p:sp>
    </p:spTree>
    <p:extLst>
      <p:ext uri="{BB962C8B-B14F-4D97-AF65-F5344CB8AC3E}">
        <p14:creationId xmlns:p14="http://schemas.microsoft.com/office/powerpoint/2010/main" val="3941284848"/>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12" name="Content Placeholder 2"/>
          <p:cNvSpPr>
            <a:spLocks noGrp="1"/>
          </p:cNvSpPr>
          <p:nvPr>
            <p:ph sz="half" idx="1" hasCustomPrompt="1"/>
          </p:nvPr>
        </p:nvSpPr>
        <p:spPr>
          <a:xfrm>
            <a:off x="165100" y="736482"/>
            <a:ext cx="8578850" cy="3918067"/>
          </a:xfrm>
        </p:spPr>
        <p:txBody>
          <a:bodyPr/>
          <a:lstStyle>
            <a:lvl1pPr>
              <a:defRPr sz="24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a:t>Первый уровень</a:t>
            </a:r>
          </a:p>
          <a:p>
            <a:pPr lvl="1"/>
            <a:r>
              <a:rPr lang="ru-RU"/>
              <a:t>Второй уровень</a:t>
            </a:r>
          </a:p>
          <a:p>
            <a:pPr lvl="2"/>
            <a:r>
              <a:rPr lang="ru-RU"/>
              <a:t>Третий уровень</a:t>
            </a:r>
          </a:p>
          <a:p>
            <a:pPr lvl="3"/>
            <a:r>
              <a:rPr lang="ru-RU"/>
              <a:t>Пятый уровень</a:t>
            </a:r>
          </a:p>
          <a:p>
            <a:pPr lvl="4"/>
            <a:r>
              <a:rPr lang="ru-RU"/>
              <a:t>Шестой уровень</a:t>
            </a:r>
            <a:endParaRPr lang="en-US"/>
          </a:p>
        </p:txBody>
      </p:sp>
      <p:sp>
        <p:nvSpPr>
          <p:cNvPr id="14" name="Footer Placeholder 3"/>
          <p:cNvSpPr>
            <a:spLocks noGrp="1"/>
          </p:cNvSpPr>
          <p:nvPr>
            <p:ph type="ftr" sz="quarter" idx="3"/>
          </p:nvPr>
        </p:nvSpPr>
        <p:spPr>
          <a:xfrm>
            <a:off x="4030768" y="185639"/>
            <a:ext cx="4656032" cy="273844"/>
          </a:xfrm>
          <a:prstGeom prst="rect">
            <a:avLst/>
          </a:prstGeom>
        </p:spPr>
        <p:txBody>
          <a:bodyPr vert="horz" lIns="91440" tIns="45720" rIns="91440" bIns="45720" rtlCol="0" anchor="ctr"/>
          <a:lstStyle>
            <a:lvl1pPr algn="r">
              <a:defRPr sz="1400" b="0" i="0" cap="none">
                <a:solidFill>
                  <a:schemeClr val="bg1"/>
                </a:solidFill>
              </a:defRPr>
            </a:lvl1pPr>
          </a:lstStyle>
          <a:p>
            <a:r>
              <a:rPr lang="ru-RU"/>
              <a:t>Колонтитул</a:t>
            </a:r>
            <a:endParaRPr lang="en-US"/>
          </a:p>
        </p:txBody>
      </p:sp>
      <p:sp>
        <p:nvSpPr>
          <p:cNvPr id="6" name="Title Placeholder 1"/>
          <p:cNvSpPr>
            <a:spLocks noGrp="1"/>
          </p:cNvSpPr>
          <p:nvPr>
            <p:ph type="title"/>
          </p:nvPr>
        </p:nvSpPr>
        <p:spPr>
          <a:xfrm>
            <a:off x="165100" y="185639"/>
            <a:ext cx="3225800" cy="363238"/>
          </a:xfrm>
          <a:prstGeom prst="rect">
            <a:avLst/>
          </a:prstGeom>
        </p:spPr>
        <p:txBody>
          <a:bodyPr vert="horz" lIns="91440" tIns="45720" rIns="91440" bIns="45720" rtlCol="0" anchor="ctr">
            <a:noAutofit/>
          </a:bodyPr>
          <a:lstStyle>
            <a:lvl1pPr>
              <a:defRPr sz="2400"/>
            </a:lvl1pPr>
          </a:lstStyle>
          <a:p>
            <a:r>
              <a:rPr lang="ru-RU"/>
              <a:t>Заголовок</a:t>
            </a:r>
            <a:endParaRPr lang="en-US"/>
          </a:p>
        </p:txBody>
      </p:sp>
      <p:sp>
        <p:nvSpPr>
          <p:cNvPr id="2" name="Прямоугольник 1">
            <a:extLst>
              <a:ext uri="{FF2B5EF4-FFF2-40B4-BE49-F238E27FC236}">
                <a16:creationId xmlns:a16="http://schemas.microsoft.com/office/drawing/2014/main" id="{FB6BF6E0-4A7A-4144-99EE-681D995F8C6C}"/>
              </a:ext>
            </a:extLst>
          </p:cNvPr>
          <p:cNvSpPr/>
          <p:nvPr userDrawn="1"/>
        </p:nvSpPr>
        <p:spPr>
          <a:xfrm>
            <a:off x="203200" y="4387850"/>
            <a:ext cx="1676400" cy="55245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ru-RU"/>
          </a:p>
        </p:txBody>
      </p:sp>
      <p:sp>
        <p:nvSpPr>
          <p:cNvPr id="7" name="Slide Number Placeholder 3">
            <a:extLst>
              <a:ext uri="{FF2B5EF4-FFF2-40B4-BE49-F238E27FC236}">
                <a16:creationId xmlns:a16="http://schemas.microsoft.com/office/drawing/2014/main" id="{FCA86937-7EF3-4D36-8510-3CBF8D620C04}"/>
              </a:ext>
            </a:extLst>
          </p:cNvPr>
          <p:cNvSpPr>
            <a:spLocks noGrp="1"/>
          </p:cNvSpPr>
          <p:nvPr>
            <p:ph type="sldNum" idx="4"/>
          </p:nvPr>
        </p:nvSpPr>
        <p:spPr>
          <a:xfrm>
            <a:off x="8649222" y="4665946"/>
            <a:ext cx="498446" cy="486716"/>
          </a:xfrm>
          <a:prstGeom prst="rect">
            <a:avLst/>
          </a:prstGeom>
        </p:spPr>
        <p:txBody>
          <a:bodyPr/>
          <a:lstStyle/>
          <a:p>
            <a:fld id="{1CC071E8-1AE8-487B-B1F4-67AA8143AD16}" type="slidenum">
              <a:rPr lang="ru-RU" smtClean="0"/>
              <a:pPr/>
              <a:t>‹#›</a:t>
            </a:fld>
            <a:endParaRPr lang="ru-RU"/>
          </a:p>
        </p:txBody>
      </p:sp>
    </p:spTree>
    <p:extLst>
      <p:ext uri="{BB962C8B-B14F-4D97-AF65-F5344CB8AC3E}">
        <p14:creationId xmlns:p14="http://schemas.microsoft.com/office/powerpoint/2010/main" val="2482416394"/>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65100" y="154718"/>
            <a:ext cx="8629051" cy="493954"/>
          </a:xfrm>
        </p:spPr>
        <p:txBody>
          <a:bodyPr>
            <a:normAutofit/>
          </a:bodyPr>
          <a:lstStyle>
            <a:lvl1pPr>
              <a:defRPr sz="2000"/>
            </a:lvl1pPr>
          </a:lstStyle>
          <a:p>
            <a:r>
              <a:rPr lang="en-US"/>
              <a:t>Click to edit Master title style</a:t>
            </a:r>
          </a:p>
        </p:txBody>
      </p:sp>
      <p:sp>
        <p:nvSpPr>
          <p:cNvPr id="3" name="Content Placeholder 2"/>
          <p:cNvSpPr>
            <a:spLocks noGrp="1"/>
          </p:cNvSpPr>
          <p:nvPr>
            <p:ph idx="1"/>
          </p:nvPr>
        </p:nvSpPr>
        <p:spPr>
          <a:xfrm>
            <a:off x="290720" y="864705"/>
            <a:ext cx="8629051" cy="37915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ru-RU"/>
          </a:p>
        </p:txBody>
      </p:sp>
      <p:sp>
        <p:nvSpPr>
          <p:cNvPr id="5" name="Footer Placeholder 4"/>
          <p:cNvSpPr>
            <a:spLocks noGrp="1"/>
          </p:cNvSpPr>
          <p:nvPr>
            <p:ph type="ftr" sz="quarter" idx="11"/>
          </p:nvPr>
        </p:nvSpPr>
        <p:spPr/>
        <p:txBody>
          <a:bodyPr/>
          <a:lstStyle/>
          <a:p>
            <a:endParaRPr lang="ru-RU"/>
          </a:p>
        </p:txBody>
      </p:sp>
      <p:sp>
        <p:nvSpPr>
          <p:cNvPr id="7" name="Прямоугольник 6">
            <a:extLst>
              <a:ext uri="{FF2B5EF4-FFF2-40B4-BE49-F238E27FC236}">
                <a16:creationId xmlns:a16="http://schemas.microsoft.com/office/drawing/2014/main" id="{89CF5A05-0257-49D0-A7FF-EE2034A3B311}"/>
              </a:ext>
            </a:extLst>
          </p:cNvPr>
          <p:cNvSpPr/>
          <p:nvPr userDrawn="1"/>
        </p:nvSpPr>
        <p:spPr>
          <a:xfrm>
            <a:off x="203200" y="4387850"/>
            <a:ext cx="1676400" cy="55245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ru-RU"/>
          </a:p>
        </p:txBody>
      </p:sp>
      <p:sp>
        <p:nvSpPr>
          <p:cNvPr id="9" name="Slide Number Placeholder 3">
            <a:extLst>
              <a:ext uri="{FF2B5EF4-FFF2-40B4-BE49-F238E27FC236}">
                <a16:creationId xmlns:a16="http://schemas.microsoft.com/office/drawing/2014/main" id="{C840B91F-B10E-4DFF-ABA5-DB4FEEFC0225}"/>
              </a:ext>
            </a:extLst>
          </p:cNvPr>
          <p:cNvSpPr txBox="1">
            <a:spLocks/>
          </p:cNvSpPr>
          <p:nvPr userDrawn="1"/>
        </p:nvSpPr>
        <p:spPr>
          <a:xfrm>
            <a:off x="8649222" y="4665946"/>
            <a:ext cx="498446" cy="486716"/>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CC071E8-1AE8-487B-B1F4-67AA8143AD16}" type="slidenum">
              <a:rPr lang="ru-RU" smtClean="0"/>
              <a:pPr/>
              <a:t>‹#›</a:t>
            </a:fld>
            <a:endParaRPr lang="ru-RU"/>
          </a:p>
        </p:txBody>
      </p:sp>
    </p:spTree>
    <p:extLst>
      <p:ext uri="{BB962C8B-B14F-4D97-AF65-F5344CB8AC3E}">
        <p14:creationId xmlns:p14="http://schemas.microsoft.com/office/powerpoint/2010/main" val="1623103329"/>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1" name="Title 1"/>
          <p:cNvSpPr>
            <a:spLocks noGrp="1"/>
          </p:cNvSpPr>
          <p:nvPr>
            <p:ph type="title"/>
          </p:nvPr>
        </p:nvSpPr>
        <p:spPr>
          <a:xfrm>
            <a:off x="457200" y="927382"/>
            <a:ext cx="6273934" cy="620483"/>
          </a:xfrm>
        </p:spPr>
        <p:txBody>
          <a:bodyPr>
            <a:normAutofit/>
          </a:bodyPr>
          <a:lstStyle>
            <a:lvl1pPr>
              <a:defRPr sz="3200"/>
            </a:lvl1pPr>
          </a:lstStyle>
          <a:p>
            <a:r>
              <a:rPr lang="ru-RU" dirty="0" err="1"/>
              <a:t>Click</a:t>
            </a:r>
            <a:r>
              <a:rPr lang="ru-RU" dirty="0"/>
              <a:t> </a:t>
            </a:r>
            <a:r>
              <a:rPr lang="ru-RU" dirty="0" err="1"/>
              <a:t>to</a:t>
            </a:r>
            <a:r>
              <a:rPr lang="ru-RU" dirty="0"/>
              <a:t> </a:t>
            </a:r>
            <a:r>
              <a:rPr lang="ru-RU" dirty="0" err="1"/>
              <a:t>edit</a:t>
            </a:r>
            <a:r>
              <a:rPr lang="ru-RU" dirty="0"/>
              <a:t> </a:t>
            </a:r>
            <a:r>
              <a:rPr lang="ru-RU" dirty="0" err="1"/>
              <a:t>Master</a:t>
            </a:r>
            <a:r>
              <a:rPr lang="ru-RU" dirty="0"/>
              <a:t> </a:t>
            </a:r>
            <a:r>
              <a:rPr lang="ru-RU" dirty="0" err="1"/>
              <a:t>title</a:t>
            </a:r>
            <a:r>
              <a:rPr lang="ru-RU" dirty="0"/>
              <a:t> </a:t>
            </a:r>
            <a:r>
              <a:rPr lang="ru-RU" dirty="0" err="1"/>
              <a:t>style</a:t>
            </a:r>
            <a:endParaRPr lang="en-US" dirty="0"/>
          </a:p>
        </p:txBody>
      </p:sp>
      <p:sp>
        <p:nvSpPr>
          <p:cNvPr id="12" name="Content Placeholder 2"/>
          <p:cNvSpPr>
            <a:spLocks noGrp="1"/>
          </p:cNvSpPr>
          <p:nvPr>
            <p:ph sz="half" idx="1"/>
          </p:nvPr>
        </p:nvSpPr>
        <p:spPr>
          <a:xfrm>
            <a:off x="457200" y="1746133"/>
            <a:ext cx="6273934" cy="2848490"/>
          </a:xfrm>
        </p:spPr>
        <p:txBody>
          <a:bodyPr/>
          <a:lstStyle>
            <a:lvl1pPr>
              <a:defRPr sz="24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dirty="0" err="1"/>
              <a:t>Click</a:t>
            </a:r>
            <a:r>
              <a:rPr lang="ru-RU" dirty="0"/>
              <a:t> </a:t>
            </a:r>
            <a:r>
              <a:rPr lang="ru-RU" dirty="0" err="1"/>
              <a:t>to</a:t>
            </a:r>
            <a:r>
              <a:rPr lang="ru-RU" dirty="0"/>
              <a:t> </a:t>
            </a:r>
            <a:r>
              <a:rPr lang="ru-RU" dirty="0" err="1"/>
              <a:t>edit</a:t>
            </a:r>
            <a:r>
              <a:rPr lang="ru-RU" dirty="0"/>
              <a:t> </a:t>
            </a:r>
            <a:r>
              <a:rPr lang="ru-RU" dirty="0" err="1"/>
              <a:t>Master</a:t>
            </a:r>
            <a:r>
              <a:rPr lang="ru-RU" dirty="0"/>
              <a:t> </a:t>
            </a:r>
            <a:r>
              <a:rPr lang="ru-RU" dirty="0" err="1"/>
              <a:t>text</a:t>
            </a:r>
            <a:r>
              <a:rPr lang="ru-RU" dirty="0"/>
              <a:t> </a:t>
            </a:r>
            <a:r>
              <a:rPr lang="ru-RU" dirty="0" err="1"/>
              <a:t>styles</a:t>
            </a:r>
            <a:endParaRPr lang="ru-RU" dirty="0"/>
          </a:p>
          <a:p>
            <a:pPr lvl="1"/>
            <a:r>
              <a:rPr lang="ru-RU" dirty="0" err="1"/>
              <a:t>Second</a:t>
            </a:r>
            <a:r>
              <a:rPr lang="ru-RU" dirty="0"/>
              <a:t> </a:t>
            </a:r>
            <a:r>
              <a:rPr lang="ru-RU" dirty="0" err="1"/>
              <a:t>level</a:t>
            </a:r>
            <a:endParaRPr lang="ru-RU" dirty="0"/>
          </a:p>
          <a:p>
            <a:pPr lvl="2"/>
            <a:r>
              <a:rPr lang="ru-RU" dirty="0" err="1"/>
              <a:t>Third</a:t>
            </a:r>
            <a:r>
              <a:rPr lang="ru-RU" dirty="0"/>
              <a:t> </a:t>
            </a:r>
            <a:r>
              <a:rPr lang="ru-RU" dirty="0" err="1"/>
              <a:t>level</a:t>
            </a:r>
            <a:endParaRPr lang="ru-RU" dirty="0"/>
          </a:p>
          <a:p>
            <a:pPr lvl="3"/>
            <a:r>
              <a:rPr lang="ru-RU" dirty="0" err="1"/>
              <a:t>Fourth</a:t>
            </a:r>
            <a:r>
              <a:rPr lang="ru-RU" dirty="0"/>
              <a:t> </a:t>
            </a:r>
            <a:r>
              <a:rPr lang="ru-RU" dirty="0" err="1"/>
              <a:t>level</a:t>
            </a:r>
            <a:endParaRPr lang="ru-RU" dirty="0"/>
          </a:p>
          <a:p>
            <a:pPr lvl="4"/>
            <a:r>
              <a:rPr lang="ru-RU" dirty="0" err="1"/>
              <a:t>Fifth</a:t>
            </a:r>
            <a:r>
              <a:rPr lang="ru-RU" dirty="0"/>
              <a:t> </a:t>
            </a:r>
            <a:r>
              <a:rPr lang="ru-RU" dirty="0" err="1"/>
              <a:t>level</a:t>
            </a:r>
            <a:endParaRPr lang="en-US" dirty="0"/>
          </a:p>
        </p:txBody>
      </p:sp>
    </p:spTree>
    <p:extLst>
      <p:ext uri="{BB962C8B-B14F-4D97-AF65-F5344CB8AC3E}">
        <p14:creationId xmlns:p14="http://schemas.microsoft.com/office/powerpoint/2010/main" val="3941284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1.xml"/><Relationship Id="rId7" Type="http://schemas.openxmlformats.org/officeDocument/2006/relationships/slideLayout" Target="../slideLayouts/slideLayout15.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5" Type="http://schemas.openxmlformats.org/officeDocument/2006/relationships/slideLayout" Target="../slideLayouts/slideLayout13.xml"/><Relationship Id="rId10" Type="http://schemas.openxmlformats.org/officeDocument/2006/relationships/image" Target="../media/image2.png"/><Relationship Id="rId4" Type="http://schemas.openxmlformats.org/officeDocument/2006/relationships/slideLayout" Target="../slideLayouts/slideLayout12.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927382"/>
            <a:ext cx="8229600" cy="620483"/>
          </a:xfrm>
          <a:prstGeom prst="rect">
            <a:avLst/>
          </a:prstGeom>
        </p:spPr>
        <p:txBody>
          <a:bodyPr vert="horz" lIns="91440" tIns="45720" rIns="91440" bIns="45720" rtlCol="0" anchor="ctr">
            <a:normAutofit/>
          </a:bodyPr>
          <a:lstStyle/>
          <a:p>
            <a:r>
              <a:rPr lang="ru-RU" dirty="0" err="1"/>
              <a:t>Click</a:t>
            </a:r>
            <a:r>
              <a:rPr lang="ru-RU" dirty="0"/>
              <a:t> </a:t>
            </a:r>
            <a:r>
              <a:rPr lang="ru-RU" dirty="0" err="1"/>
              <a:t>to</a:t>
            </a:r>
            <a:r>
              <a:rPr lang="ru-RU" dirty="0"/>
              <a:t> </a:t>
            </a:r>
            <a:r>
              <a:rPr lang="ru-RU" dirty="0" err="1"/>
              <a:t>edit</a:t>
            </a:r>
            <a:r>
              <a:rPr lang="ru-RU" dirty="0"/>
              <a:t> </a:t>
            </a:r>
            <a:r>
              <a:rPr lang="ru-RU" dirty="0" err="1"/>
              <a:t>Master</a:t>
            </a:r>
            <a:r>
              <a:rPr lang="ru-RU" dirty="0"/>
              <a:t> </a:t>
            </a:r>
            <a:r>
              <a:rPr lang="ru-RU" dirty="0" err="1"/>
              <a:t>title</a:t>
            </a:r>
            <a:r>
              <a:rPr lang="ru-RU" dirty="0"/>
              <a:t> </a:t>
            </a:r>
            <a:r>
              <a:rPr lang="ru-RU" dirty="0" err="1"/>
              <a:t>style</a:t>
            </a:r>
            <a:endParaRPr lang="en-US" dirty="0"/>
          </a:p>
        </p:txBody>
      </p:sp>
      <p:sp>
        <p:nvSpPr>
          <p:cNvPr id="3" name="Text Placeholder 2"/>
          <p:cNvSpPr>
            <a:spLocks noGrp="1"/>
          </p:cNvSpPr>
          <p:nvPr>
            <p:ph type="body" idx="1"/>
          </p:nvPr>
        </p:nvSpPr>
        <p:spPr>
          <a:xfrm>
            <a:off x="457200" y="1694948"/>
            <a:ext cx="8229600" cy="2899675"/>
          </a:xfrm>
          <a:prstGeom prst="rect">
            <a:avLst/>
          </a:prstGeom>
        </p:spPr>
        <p:txBody>
          <a:bodyPr vert="horz" lIns="91440" tIns="45720" rIns="91440" bIns="45720" rtlCol="0">
            <a:normAutofit/>
          </a:bodyPr>
          <a:lstStyle/>
          <a:p>
            <a:pPr lvl="0"/>
            <a:r>
              <a:rPr lang="ru-RU" dirty="0" err="1"/>
              <a:t>Click</a:t>
            </a:r>
            <a:r>
              <a:rPr lang="ru-RU" dirty="0"/>
              <a:t> </a:t>
            </a:r>
            <a:r>
              <a:rPr lang="ru-RU" dirty="0" err="1"/>
              <a:t>to</a:t>
            </a:r>
            <a:r>
              <a:rPr lang="ru-RU" dirty="0"/>
              <a:t> </a:t>
            </a:r>
            <a:r>
              <a:rPr lang="ru-RU" dirty="0" err="1"/>
              <a:t>edit</a:t>
            </a:r>
            <a:r>
              <a:rPr lang="ru-RU" dirty="0"/>
              <a:t> </a:t>
            </a:r>
            <a:r>
              <a:rPr lang="ru-RU" dirty="0" err="1"/>
              <a:t>Master</a:t>
            </a:r>
            <a:r>
              <a:rPr lang="ru-RU" dirty="0"/>
              <a:t> </a:t>
            </a:r>
            <a:r>
              <a:rPr lang="ru-RU" dirty="0" err="1"/>
              <a:t>text</a:t>
            </a:r>
            <a:r>
              <a:rPr lang="ru-RU" dirty="0"/>
              <a:t> </a:t>
            </a:r>
            <a:r>
              <a:rPr lang="ru-RU" dirty="0" err="1"/>
              <a:t>styles</a:t>
            </a:r>
            <a:endParaRPr lang="ru-RU" dirty="0"/>
          </a:p>
          <a:p>
            <a:pPr lvl="1"/>
            <a:r>
              <a:rPr lang="ru-RU" dirty="0" err="1"/>
              <a:t>Second</a:t>
            </a:r>
            <a:r>
              <a:rPr lang="ru-RU" dirty="0"/>
              <a:t> </a:t>
            </a:r>
            <a:r>
              <a:rPr lang="ru-RU" dirty="0" err="1"/>
              <a:t>level</a:t>
            </a:r>
            <a:endParaRPr lang="ru-RU" dirty="0"/>
          </a:p>
          <a:p>
            <a:pPr lvl="2"/>
            <a:r>
              <a:rPr lang="ru-RU" dirty="0" err="1"/>
              <a:t>Third</a:t>
            </a:r>
            <a:r>
              <a:rPr lang="ru-RU" dirty="0"/>
              <a:t> </a:t>
            </a:r>
            <a:r>
              <a:rPr lang="ru-RU" dirty="0" err="1"/>
              <a:t>level</a:t>
            </a:r>
            <a:endParaRPr lang="ru-RU" dirty="0"/>
          </a:p>
          <a:p>
            <a:pPr lvl="3"/>
            <a:r>
              <a:rPr lang="ru-RU" dirty="0" err="1"/>
              <a:t>Fourth</a:t>
            </a:r>
            <a:r>
              <a:rPr lang="ru-RU" dirty="0"/>
              <a:t> </a:t>
            </a:r>
            <a:r>
              <a:rPr lang="ru-RU" dirty="0" err="1"/>
              <a:t>level</a:t>
            </a:r>
            <a:endParaRPr lang="ru-RU" dirty="0"/>
          </a:p>
          <a:p>
            <a:pPr lvl="4"/>
            <a:r>
              <a:rPr lang="ru-RU" dirty="0" err="1"/>
              <a:t>Fifth</a:t>
            </a:r>
            <a:r>
              <a:rPr lang="ru-RU" dirty="0"/>
              <a:t> </a:t>
            </a:r>
            <a:r>
              <a:rPr lang="ru-RU" dirty="0" err="1"/>
              <a:t>level</a:t>
            </a:r>
            <a:endParaRPr lang="en-US" dirty="0"/>
          </a:p>
        </p:txBody>
      </p:sp>
      <p:sp>
        <p:nvSpPr>
          <p:cNvPr id="4" name="Footer Placeholder 3"/>
          <p:cNvSpPr>
            <a:spLocks noGrp="1"/>
          </p:cNvSpPr>
          <p:nvPr>
            <p:ph type="ftr" sz="quarter" idx="3"/>
          </p:nvPr>
        </p:nvSpPr>
        <p:spPr>
          <a:xfrm>
            <a:off x="4030768" y="329462"/>
            <a:ext cx="4656032" cy="273844"/>
          </a:xfrm>
          <a:prstGeom prst="rect">
            <a:avLst/>
          </a:prstGeom>
        </p:spPr>
        <p:txBody>
          <a:bodyPr vert="horz" lIns="91440" tIns="45720" rIns="91440" bIns="45720" rtlCol="0" anchor="ctr"/>
          <a:lstStyle>
            <a:lvl1pPr algn="r">
              <a:defRPr sz="1200">
                <a:solidFill>
                  <a:schemeClr val="bg1"/>
                </a:solidFill>
              </a:defRPr>
            </a:lvl1pPr>
          </a:lstStyle>
          <a:p>
            <a:r>
              <a:rPr lang="en-US"/>
              <a:t>International Students and Scholars Rock</a:t>
            </a:r>
            <a:endParaRPr lang="en-US" dirty="0"/>
          </a:p>
        </p:txBody>
      </p:sp>
    </p:spTree>
    <p:extLst>
      <p:ext uri="{BB962C8B-B14F-4D97-AF65-F5344CB8AC3E}">
        <p14:creationId xmlns:p14="http://schemas.microsoft.com/office/powerpoint/2010/main" val="1055865372"/>
      </p:ext>
    </p:extLst>
  </p:cSld>
  <p:clrMap bg1="lt1" tx1="dk1" bg2="lt2" tx2="dk2" accent1="accent1" accent2="accent2" accent3="accent3" accent4="accent4" accent5="accent5" accent6="accent6" hlink="hlink" folHlink="folHlink"/>
  <p:sldLayoutIdLst>
    <p:sldLayoutId id="2147483685" r:id="rId1"/>
    <p:sldLayoutId id="2147483697" r:id="rId2"/>
    <p:sldLayoutId id="2147483692" r:id="rId3"/>
    <p:sldLayoutId id="2147483686" r:id="rId4"/>
    <p:sldLayoutId id="2147483689" r:id="rId5"/>
    <p:sldLayoutId id="2147483710" r:id="rId6"/>
    <p:sldLayoutId id="2147483711" r:id="rId7"/>
    <p:sldLayoutId id="2147483712" r:id="rId8"/>
  </p:sldLayoutIdLst>
  <p:hf sldNum="0" hdr="0" dt="0"/>
  <p:txStyles>
    <p:titleStyle>
      <a:lvl1pPr algn="l" defTabSz="457200" rtl="0" eaLnBrk="1" latinLnBrk="0" hangingPunct="1">
        <a:spcBef>
          <a:spcPct val="0"/>
        </a:spcBef>
        <a:buNone/>
        <a:defRPr sz="3600" b="1" i="0" kern="1200" baseline="0">
          <a:solidFill>
            <a:schemeClr val="tx1"/>
          </a:solidFill>
          <a:latin typeface="+mj-lt"/>
          <a:ea typeface="+mj-ea"/>
          <a:cs typeface="+mj-cs"/>
        </a:defRPr>
      </a:lvl1pPr>
    </p:titleStyle>
    <p:bodyStyle>
      <a:lvl1pPr marL="342900" indent="-342900" algn="l" defTabSz="457200" rtl="0" eaLnBrk="1" latinLnBrk="0" hangingPunct="1">
        <a:spcBef>
          <a:spcPct val="20000"/>
        </a:spcBef>
        <a:buSzPct val="100000"/>
        <a:buFontTx/>
        <a:buBlip>
          <a:blip r:embed="rId11"/>
        </a:buBlip>
        <a:defRPr sz="20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0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16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6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927382"/>
            <a:ext cx="8229600" cy="620483"/>
          </a:xfrm>
          <a:prstGeom prst="rect">
            <a:avLst/>
          </a:prstGeom>
        </p:spPr>
        <p:txBody>
          <a:bodyPr vert="horz" lIns="91440" tIns="45720" rIns="91440" bIns="45720" rtlCol="0" anchor="ctr">
            <a:normAutofit/>
          </a:bodyPr>
          <a:lstStyle/>
          <a:p>
            <a:r>
              <a:rPr lang="ru-RU" dirty="0" err="1"/>
              <a:t>Click</a:t>
            </a:r>
            <a:r>
              <a:rPr lang="ru-RU" dirty="0"/>
              <a:t> </a:t>
            </a:r>
            <a:r>
              <a:rPr lang="ru-RU" dirty="0" err="1"/>
              <a:t>to</a:t>
            </a:r>
            <a:r>
              <a:rPr lang="ru-RU" dirty="0"/>
              <a:t> </a:t>
            </a:r>
            <a:r>
              <a:rPr lang="ru-RU" dirty="0" err="1"/>
              <a:t>edit</a:t>
            </a:r>
            <a:r>
              <a:rPr lang="ru-RU" dirty="0"/>
              <a:t> </a:t>
            </a:r>
            <a:r>
              <a:rPr lang="ru-RU" dirty="0" err="1"/>
              <a:t>Master</a:t>
            </a:r>
            <a:r>
              <a:rPr lang="ru-RU" dirty="0"/>
              <a:t> </a:t>
            </a:r>
            <a:r>
              <a:rPr lang="ru-RU" dirty="0" err="1"/>
              <a:t>title</a:t>
            </a:r>
            <a:r>
              <a:rPr lang="ru-RU" dirty="0"/>
              <a:t> </a:t>
            </a:r>
            <a:r>
              <a:rPr lang="ru-RU" dirty="0" err="1"/>
              <a:t>style</a:t>
            </a:r>
            <a:endParaRPr lang="en-US" dirty="0"/>
          </a:p>
        </p:txBody>
      </p:sp>
      <p:sp>
        <p:nvSpPr>
          <p:cNvPr id="3" name="Text Placeholder 2"/>
          <p:cNvSpPr>
            <a:spLocks noGrp="1"/>
          </p:cNvSpPr>
          <p:nvPr>
            <p:ph type="body" idx="1"/>
          </p:nvPr>
        </p:nvSpPr>
        <p:spPr>
          <a:xfrm>
            <a:off x="457200" y="1694948"/>
            <a:ext cx="8229600" cy="2899675"/>
          </a:xfrm>
          <a:prstGeom prst="rect">
            <a:avLst/>
          </a:prstGeom>
        </p:spPr>
        <p:txBody>
          <a:bodyPr vert="horz" lIns="91440" tIns="45720" rIns="91440" bIns="45720" rtlCol="0">
            <a:normAutofit/>
          </a:bodyPr>
          <a:lstStyle/>
          <a:p>
            <a:pPr lvl="0"/>
            <a:r>
              <a:rPr lang="ru-RU" dirty="0" err="1"/>
              <a:t>Click</a:t>
            </a:r>
            <a:r>
              <a:rPr lang="ru-RU" dirty="0"/>
              <a:t> </a:t>
            </a:r>
            <a:r>
              <a:rPr lang="ru-RU" dirty="0" err="1"/>
              <a:t>to</a:t>
            </a:r>
            <a:r>
              <a:rPr lang="ru-RU" dirty="0"/>
              <a:t> </a:t>
            </a:r>
            <a:r>
              <a:rPr lang="ru-RU" dirty="0" err="1"/>
              <a:t>edit</a:t>
            </a:r>
            <a:r>
              <a:rPr lang="ru-RU" dirty="0"/>
              <a:t> </a:t>
            </a:r>
            <a:r>
              <a:rPr lang="ru-RU" dirty="0" err="1"/>
              <a:t>Master</a:t>
            </a:r>
            <a:r>
              <a:rPr lang="ru-RU" dirty="0"/>
              <a:t> </a:t>
            </a:r>
            <a:r>
              <a:rPr lang="ru-RU" dirty="0" err="1"/>
              <a:t>text</a:t>
            </a:r>
            <a:r>
              <a:rPr lang="ru-RU" dirty="0"/>
              <a:t> </a:t>
            </a:r>
            <a:r>
              <a:rPr lang="ru-RU" dirty="0" err="1"/>
              <a:t>styles</a:t>
            </a:r>
            <a:endParaRPr lang="ru-RU" dirty="0"/>
          </a:p>
          <a:p>
            <a:pPr lvl="1"/>
            <a:r>
              <a:rPr lang="ru-RU" dirty="0" err="1"/>
              <a:t>Second</a:t>
            </a:r>
            <a:r>
              <a:rPr lang="ru-RU" dirty="0"/>
              <a:t> </a:t>
            </a:r>
            <a:r>
              <a:rPr lang="ru-RU" dirty="0" err="1"/>
              <a:t>level</a:t>
            </a:r>
            <a:endParaRPr lang="ru-RU" dirty="0"/>
          </a:p>
          <a:p>
            <a:pPr lvl="2"/>
            <a:r>
              <a:rPr lang="ru-RU" dirty="0" err="1"/>
              <a:t>Third</a:t>
            </a:r>
            <a:r>
              <a:rPr lang="ru-RU" dirty="0"/>
              <a:t> </a:t>
            </a:r>
            <a:r>
              <a:rPr lang="ru-RU" dirty="0" err="1"/>
              <a:t>level</a:t>
            </a:r>
            <a:endParaRPr lang="ru-RU" dirty="0"/>
          </a:p>
          <a:p>
            <a:pPr lvl="3"/>
            <a:r>
              <a:rPr lang="ru-RU" dirty="0" err="1"/>
              <a:t>Fourth</a:t>
            </a:r>
            <a:r>
              <a:rPr lang="ru-RU" dirty="0"/>
              <a:t> </a:t>
            </a:r>
            <a:r>
              <a:rPr lang="ru-RU" dirty="0" err="1"/>
              <a:t>level</a:t>
            </a:r>
            <a:endParaRPr lang="ru-RU" dirty="0"/>
          </a:p>
          <a:p>
            <a:pPr lvl="4"/>
            <a:r>
              <a:rPr lang="ru-RU" dirty="0" err="1"/>
              <a:t>Fifth</a:t>
            </a:r>
            <a:r>
              <a:rPr lang="ru-RU" dirty="0"/>
              <a:t> </a:t>
            </a:r>
            <a:r>
              <a:rPr lang="ru-RU" dirty="0" err="1"/>
              <a:t>level</a:t>
            </a:r>
            <a:endParaRPr lang="en-US" dirty="0"/>
          </a:p>
        </p:txBody>
      </p:sp>
      <p:sp>
        <p:nvSpPr>
          <p:cNvPr id="4" name="TextBox 3"/>
          <p:cNvSpPr txBox="1"/>
          <p:nvPr userDrawn="1"/>
        </p:nvSpPr>
        <p:spPr>
          <a:xfrm>
            <a:off x="-865051" y="4134125"/>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3856003013"/>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Lst>
  <p:hf sldNum="0" hdr="0" dt="0"/>
  <p:txStyles>
    <p:titleStyle>
      <a:lvl1pPr algn="l" defTabSz="457200" rtl="0" eaLnBrk="1" latinLnBrk="0" hangingPunct="1">
        <a:spcBef>
          <a:spcPct val="0"/>
        </a:spcBef>
        <a:buNone/>
        <a:defRPr sz="3600" b="1" i="0" kern="1200" baseline="0">
          <a:solidFill>
            <a:schemeClr val="tx1"/>
          </a:solidFill>
          <a:latin typeface="+mj-lt"/>
          <a:ea typeface="+mj-ea"/>
          <a:cs typeface="+mj-cs"/>
        </a:defRPr>
      </a:lvl1pPr>
    </p:titleStyle>
    <p:bodyStyle>
      <a:lvl1pPr marL="342900" indent="-342900" algn="l" defTabSz="457200" rtl="0" eaLnBrk="1" latinLnBrk="0" hangingPunct="1">
        <a:spcBef>
          <a:spcPct val="20000"/>
        </a:spcBef>
        <a:buSzPct val="100000"/>
        <a:buFontTx/>
        <a:buBlip>
          <a:blip r:embed="rId10"/>
        </a:buBlip>
        <a:defRPr sz="20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0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16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6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hyperlink" Target="https://towardsdatascience.com/the-balance-accuracy-vs-interpretability-1b3861408062"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hyperlink" Target="https://eli5.readthedocs.io/en/latest/blackbox/permutation_importance.html" TargetMode="External"/><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hyperlink" Target="https://www.kaggle.com/dansbecker/permutation-importance" TargetMode="External"/></Relationships>
</file>

<file path=ppt/slides/_rels/slide16.xml.rels><?xml version="1.0" encoding="UTF-8" standalone="yes"?>
<Relationships xmlns="http://schemas.openxmlformats.org/package/2006/relationships"><Relationship Id="rId2" Type="http://schemas.openxmlformats.org/officeDocument/2006/relationships/hyperlink" Target="https://www.kaggle.com/mathan/fifa-2018-match-statistics" TargetMode="Externa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17.xml"/><Relationship Id="rId1" Type="http://schemas.openxmlformats.org/officeDocument/2006/relationships/slideLayout" Target="../slideLayouts/slideLayout8.xml"/><Relationship Id="rId5" Type="http://schemas.openxmlformats.org/officeDocument/2006/relationships/hyperlink" Target="https://www.kaggle.com/dansbecker/shap-values" TargetMode="External"/><Relationship Id="rId4" Type="http://schemas.openxmlformats.org/officeDocument/2006/relationships/hyperlink" Target="https://github.com/slundberg/shap"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hyperlink" Target="https://habr.com/ru/post/428213/" TargetMode="External"/><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8.xml"/><Relationship Id="rId4" Type="http://schemas.openxmlformats.org/officeDocument/2006/relationships/image" Target="../media/image23.tiff"/></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8.xml"/><Relationship Id="rId4" Type="http://schemas.openxmlformats.org/officeDocument/2006/relationships/image" Target="../media/image23.tif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3.xml"/><Relationship Id="rId1" Type="http://schemas.openxmlformats.org/officeDocument/2006/relationships/slideLayout" Target="../slideLayouts/slideLayout8.xml"/><Relationship Id="rId4" Type="http://schemas.openxmlformats.org/officeDocument/2006/relationships/hyperlink" Target="https://www.kaggle.com/dansbecker/advanced-uses-of-shap-values"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5.xml"/><Relationship Id="rId1" Type="http://schemas.openxmlformats.org/officeDocument/2006/relationships/slideLayout" Target="../slideLayouts/slideLayout8.xml"/><Relationship Id="rId4" Type="http://schemas.openxmlformats.org/officeDocument/2006/relationships/image" Target="../media/image33.png"/></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6.xml"/><Relationship Id="rId1" Type="http://schemas.openxmlformats.org/officeDocument/2006/relationships/slideLayout" Target="../slideLayouts/slideLayout8.xml"/><Relationship Id="rId5" Type="http://schemas.openxmlformats.org/officeDocument/2006/relationships/image" Target="../media/image36.png"/><Relationship Id="rId4" Type="http://schemas.openxmlformats.org/officeDocument/2006/relationships/image" Target="../media/image35.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3" Type="http://schemas.openxmlformats.org/officeDocument/2006/relationships/image" Target="../media/image37.tiff"/><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10.tiff"/></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3" name="Рисунок 12" descr="Рисунок1.png"/>
          <p:cNvPicPr>
            <a:picLocks noChangeAspect="1"/>
          </p:cNvPicPr>
          <p:nvPr/>
        </p:nvPicPr>
        <p:blipFill>
          <a:blip r:embed="rId3"/>
          <a:stretch>
            <a:fillRect/>
          </a:stretch>
        </p:blipFill>
        <p:spPr>
          <a:xfrm>
            <a:off x="577921" y="1650634"/>
            <a:ext cx="7892979" cy="1560447"/>
          </a:xfrm>
          <a:prstGeom prst="rect">
            <a:avLst/>
          </a:prstGeom>
        </p:spPr>
      </p:pic>
      <p:sp>
        <p:nvSpPr>
          <p:cNvPr id="8" name="Прямоугольник 7"/>
          <p:cNvSpPr/>
          <p:nvPr/>
        </p:nvSpPr>
        <p:spPr>
          <a:xfrm>
            <a:off x="685810" y="3211081"/>
            <a:ext cx="7700442" cy="937545"/>
          </a:xfrm>
          <a:prstGeom prst="rect">
            <a:avLst/>
          </a:prstGeom>
          <a:solidFill>
            <a:srgbClr val="2265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ru-RU">
              <a:solidFill>
                <a:srgbClr val="FFFFFF"/>
              </a:solidFill>
            </a:endParaRPr>
          </a:p>
        </p:txBody>
      </p:sp>
      <p:sp>
        <p:nvSpPr>
          <p:cNvPr id="10" name="Title 4"/>
          <p:cNvSpPr>
            <a:spLocks noGrp="1"/>
          </p:cNvSpPr>
          <p:nvPr>
            <p:ph type="title"/>
          </p:nvPr>
        </p:nvSpPr>
        <p:spPr>
          <a:xfrm>
            <a:off x="693281" y="1167881"/>
            <a:ext cx="7523629" cy="1812888"/>
          </a:xfrm>
        </p:spPr>
        <p:txBody>
          <a:bodyPr>
            <a:noAutofit/>
          </a:bodyPr>
          <a:lstStyle/>
          <a:p>
            <a:pPr>
              <a:spcBef>
                <a:spcPts val="1800"/>
              </a:spcBef>
              <a:spcAft>
                <a:spcPts val="1200"/>
              </a:spcAft>
            </a:pPr>
            <a:br>
              <a:rPr lang="ru-RU" sz="2800" b="1" dirty="0">
                <a:latin typeface="Muller Black" pitchFamily="50" charset="-52"/>
              </a:rPr>
            </a:br>
            <a:br>
              <a:rPr lang="ru-RU" sz="1400" b="1" dirty="0">
                <a:latin typeface="Muller Black" pitchFamily="50" charset="-52"/>
              </a:rPr>
            </a:br>
            <a:r>
              <a:rPr lang="ru-RU" sz="2600" b="1" dirty="0">
                <a:latin typeface="+mn-lt"/>
              </a:rPr>
              <a:t>Специализированные технологии машинного обучения </a:t>
            </a:r>
            <a:r>
              <a:rPr lang="en-US" sz="2600" b="1" dirty="0">
                <a:latin typeface="+mn-lt"/>
              </a:rPr>
              <a:t>/</a:t>
            </a:r>
            <a:br>
              <a:rPr lang="ru-RU" sz="2600" b="1" dirty="0">
                <a:latin typeface="+mn-lt"/>
              </a:rPr>
            </a:br>
            <a:r>
              <a:rPr lang="en-US" sz="2600" b="1" dirty="0">
                <a:latin typeface="+mn-lt"/>
              </a:rPr>
              <a:t> Advanced Machine learning Technologies</a:t>
            </a:r>
          </a:p>
        </p:txBody>
      </p:sp>
      <p:sp>
        <p:nvSpPr>
          <p:cNvPr id="11" name="Title 4"/>
          <p:cNvSpPr txBox="1">
            <a:spLocks/>
          </p:cNvSpPr>
          <p:nvPr/>
        </p:nvSpPr>
        <p:spPr>
          <a:xfrm>
            <a:off x="777952" y="2735885"/>
            <a:ext cx="7523629" cy="1259291"/>
          </a:xfrm>
          <a:prstGeom prst="rect">
            <a:avLst/>
          </a:prstGeom>
        </p:spPr>
        <p:txBody>
          <a:bodyPr vert="horz" lIns="91440" tIns="45720" rIns="91440" bIns="45720" rtlCol="0" anchor="b">
            <a:noAutofit/>
          </a:bodyPr>
          <a:lstStyle/>
          <a:p>
            <a:pPr algn="ctr">
              <a:spcBef>
                <a:spcPct val="0"/>
              </a:spcBef>
              <a:spcAft>
                <a:spcPts val="1200"/>
              </a:spcAft>
            </a:pPr>
            <a:r>
              <a:rPr lang="en-US" sz="2400" b="1" dirty="0">
                <a:solidFill>
                  <a:srgbClr val="FFFFFF"/>
                </a:solidFill>
              </a:rPr>
              <a:t>Lecture 3 – Interpretable Machine Learning</a:t>
            </a:r>
          </a:p>
        </p:txBody>
      </p:sp>
    </p:spTree>
    <p:extLst>
      <p:ext uri="{BB962C8B-B14F-4D97-AF65-F5344CB8AC3E}">
        <p14:creationId xmlns:p14="http://schemas.microsoft.com/office/powerpoint/2010/main" val="871725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8CC51-B9F4-9D41-98BF-76EFDCB0413D}"/>
              </a:ext>
            </a:extLst>
          </p:cNvPr>
          <p:cNvSpPr>
            <a:spLocks noGrp="1"/>
          </p:cNvSpPr>
          <p:nvPr>
            <p:ph type="title"/>
          </p:nvPr>
        </p:nvSpPr>
        <p:spPr/>
        <p:txBody>
          <a:bodyPr>
            <a:noAutofit/>
          </a:bodyPr>
          <a:lstStyle/>
          <a:p>
            <a:r>
              <a:rPr lang="en-US" sz="2700" dirty="0"/>
              <a:t>Accuracy-interpretability tradeoff</a:t>
            </a:r>
            <a:endParaRPr lang="ru-RU" sz="2700" dirty="0"/>
          </a:p>
        </p:txBody>
      </p:sp>
      <p:pic>
        <p:nvPicPr>
          <p:cNvPr id="6" name="Picture 5">
            <a:extLst>
              <a:ext uri="{FF2B5EF4-FFF2-40B4-BE49-F238E27FC236}">
                <a16:creationId xmlns:a16="http://schemas.microsoft.com/office/drawing/2014/main" id="{E6283028-791F-4833-B448-1F185CE971B9}"/>
              </a:ext>
            </a:extLst>
          </p:cNvPr>
          <p:cNvPicPr>
            <a:picLocks noChangeAspect="1"/>
          </p:cNvPicPr>
          <p:nvPr/>
        </p:nvPicPr>
        <p:blipFill>
          <a:blip r:embed="rId3"/>
          <a:stretch>
            <a:fillRect/>
          </a:stretch>
        </p:blipFill>
        <p:spPr>
          <a:xfrm>
            <a:off x="650981" y="761384"/>
            <a:ext cx="7693534" cy="4005879"/>
          </a:xfrm>
          <a:prstGeom prst="rect">
            <a:avLst/>
          </a:prstGeom>
        </p:spPr>
      </p:pic>
      <p:sp>
        <p:nvSpPr>
          <p:cNvPr id="7" name="TextBox 6">
            <a:extLst>
              <a:ext uri="{FF2B5EF4-FFF2-40B4-BE49-F238E27FC236}">
                <a16:creationId xmlns:a16="http://schemas.microsoft.com/office/drawing/2014/main" id="{81A74BDF-A1BB-4E80-825B-8FEA002501FF}"/>
              </a:ext>
            </a:extLst>
          </p:cNvPr>
          <p:cNvSpPr txBox="1"/>
          <p:nvPr/>
        </p:nvSpPr>
        <p:spPr>
          <a:xfrm>
            <a:off x="0" y="4767263"/>
            <a:ext cx="5002822" cy="30777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hlinkClick r:id="rId4"/>
              </a:rPr>
              <a:t>Source</a:t>
            </a:r>
            <a:endParaRPr lang="ru-RU" sz="1400"/>
          </a:p>
        </p:txBody>
      </p:sp>
    </p:spTree>
    <p:extLst>
      <p:ext uri="{BB962C8B-B14F-4D97-AF65-F5344CB8AC3E}">
        <p14:creationId xmlns:p14="http://schemas.microsoft.com/office/powerpoint/2010/main" val="35753366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378FA-B8D5-044A-A1D7-5253460BED9B}"/>
              </a:ext>
            </a:extLst>
          </p:cNvPr>
          <p:cNvSpPr>
            <a:spLocks noGrp="1"/>
          </p:cNvSpPr>
          <p:nvPr>
            <p:ph type="title"/>
          </p:nvPr>
        </p:nvSpPr>
        <p:spPr/>
        <p:txBody>
          <a:bodyPr>
            <a:normAutofit/>
          </a:bodyPr>
          <a:lstStyle/>
          <a:p>
            <a:r>
              <a:rPr lang="en-US" b="1" dirty="0"/>
              <a:t>How to interpret the models</a:t>
            </a:r>
            <a:r>
              <a:rPr lang="ru-RU" b="1" dirty="0"/>
              <a:t>?</a:t>
            </a:r>
            <a:endParaRPr lang="ru-RU" dirty="0"/>
          </a:p>
        </p:txBody>
      </p:sp>
      <p:sp>
        <p:nvSpPr>
          <p:cNvPr id="5" name="Прямоугольник 4">
            <a:extLst>
              <a:ext uri="{FF2B5EF4-FFF2-40B4-BE49-F238E27FC236}">
                <a16:creationId xmlns:a16="http://schemas.microsoft.com/office/drawing/2014/main" id="{3675EE9A-1924-407D-9257-848BA45F7C49}"/>
              </a:ext>
            </a:extLst>
          </p:cNvPr>
          <p:cNvSpPr/>
          <p:nvPr/>
        </p:nvSpPr>
        <p:spPr>
          <a:xfrm>
            <a:off x="801444" y="1550686"/>
            <a:ext cx="3103582" cy="984885"/>
          </a:xfrm>
          <a:prstGeom prst="rect">
            <a:avLst/>
          </a:prstGeom>
          <a:solidFill>
            <a:schemeClr val="accent3">
              <a:lumMod val="20000"/>
              <a:lumOff val="80000"/>
            </a:schemeClr>
          </a:solidFill>
          <a:ln>
            <a:solidFill>
              <a:schemeClr val="tx1"/>
            </a:solidFill>
            <a:prstDash val="dash"/>
          </a:ln>
        </p:spPr>
        <p:txBody>
          <a:bodyPr wrap="square">
            <a:spAutoFit/>
          </a:bodyPr>
          <a:lstStyle/>
          <a:p>
            <a:pPr algn="ctr"/>
            <a:r>
              <a:rPr lang="en-US" sz="1600" b="1" dirty="0">
                <a:solidFill>
                  <a:srgbClr val="103FB7"/>
                </a:solidFill>
              </a:rPr>
              <a:t>Global methods</a:t>
            </a:r>
            <a:endParaRPr lang="ru-RU" sz="1600" b="1" dirty="0">
              <a:solidFill>
                <a:srgbClr val="103FB7"/>
              </a:solidFill>
            </a:endParaRPr>
          </a:p>
          <a:p>
            <a:pPr algn="ctr"/>
            <a:r>
              <a:rPr lang="en-US" sz="1400" dirty="0"/>
              <a:t>show which factors in general have the greatest influence on the model predictions.</a:t>
            </a:r>
            <a:endParaRPr lang="ru-RU" sz="1400" dirty="0"/>
          </a:p>
        </p:txBody>
      </p:sp>
      <p:sp>
        <p:nvSpPr>
          <p:cNvPr id="6" name="Прямоугольник 5">
            <a:extLst>
              <a:ext uri="{FF2B5EF4-FFF2-40B4-BE49-F238E27FC236}">
                <a16:creationId xmlns:a16="http://schemas.microsoft.com/office/drawing/2014/main" id="{5FD97609-0B3A-42C1-8E51-56D6B6986AB6}"/>
              </a:ext>
            </a:extLst>
          </p:cNvPr>
          <p:cNvSpPr/>
          <p:nvPr/>
        </p:nvSpPr>
        <p:spPr>
          <a:xfrm>
            <a:off x="4361975" y="1550685"/>
            <a:ext cx="3560781" cy="984885"/>
          </a:xfrm>
          <a:prstGeom prst="rect">
            <a:avLst/>
          </a:prstGeom>
          <a:solidFill>
            <a:schemeClr val="accent3">
              <a:lumMod val="20000"/>
              <a:lumOff val="80000"/>
            </a:schemeClr>
          </a:solidFill>
          <a:ln>
            <a:solidFill>
              <a:schemeClr val="tx1"/>
            </a:solidFill>
            <a:prstDash val="dash"/>
          </a:ln>
        </p:spPr>
        <p:txBody>
          <a:bodyPr wrap="square">
            <a:spAutoFit/>
          </a:bodyPr>
          <a:lstStyle/>
          <a:p>
            <a:pPr algn="ctr"/>
            <a:r>
              <a:rPr lang="en-US" sz="1600" b="1" dirty="0">
                <a:solidFill>
                  <a:srgbClr val="103FB7"/>
                </a:solidFill>
              </a:rPr>
              <a:t>Local Methods</a:t>
            </a:r>
            <a:endParaRPr lang="ru-RU" sz="1600" b="1" dirty="0">
              <a:solidFill>
                <a:srgbClr val="103FB7"/>
              </a:solidFill>
            </a:endParaRPr>
          </a:p>
          <a:p>
            <a:pPr algn="ctr"/>
            <a:r>
              <a:rPr lang="ru-RU" sz="1400" dirty="0"/>
              <a:t> </a:t>
            </a:r>
            <a:r>
              <a:rPr lang="en-US" sz="1400" dirty="0"/>
              <a:t>explain how it was done given specific prediction (for example, refusal for a loan to a client).</a:t>
            </a:r>
            <a:endParaRPr lang="ru-RU" sz="1400" dirty="0"/>
          </a:p>
        </p:txBody>
      </p:sp>
      <p:sp>
        <p:nvSpPr>
          <p:cNvPr id="9" name="Прямоугольник 8">
            <a:extLst>
              <a:ext uri="{FF2B5EF4-FFF2-40B4-BE49-F238E27FC236}">
                <a16:creationId xmlns:a16="http://schemas.microsoft.com/office/drawing/2014/main" id="{0DC5607F-E039-4EBF-BEEB-049FFF6E1A8B}"/>
              </a:ext>
            </a:extLst>
          </p:cNvPr>
          <p:cNvSpPr/>
          <p:nvPr/>
        </p:nvSpPr>
        <p:spPr>
          <a:xfrm>
            <a:off x="1667686" y="3462080"/>
            <a:ext cx="4474680" cy="738664"/>
          </a:xfrm>
          <a:prstGeom prst="rect">
            <a:avLst/>
          </a:prstGeom>
          <a:solidFill>
            <a:schemeClr val="accent3">
              <a:lumMod val="20000"/>
              <a:lumOff val="80000"/>
            </a:schemeClr>
          </a:solidFill>
          <a:ln>
            <a:solidFill>
              <a:schemeClr val="tx1"/>
            </a:solidFill>
            <a:prstDash val="dash"/>
          </a:ln>
        </p:spPr>
        <p:txBody>
          <a:bodyPr wrap="square">
            <a:spAutoFit/>
          </a:bodyPr>
          <a:lstStyle/>
          <a:p>
            <a:pPr algn="ctr"/>
            <a:r>
              <a:rPr lang="en-US" sz="1400" dirty="0"/>
              <a:t>Often local methods can be used as a basis for a more global interpretation, for example, through averaging or visualization.</a:t>
            </a:r>
            <a:endParaRPr lang="ru-RU" sz="1400" dirty="0"/>
          </a:p>
        </p:txBody>
      </p:sp>
      <p:sp>
        <p:nvSpPr>
          <p:cNvPr id="15" name="Стрелка: вправо 14">
            <a:extLst>
              <a:ext uri="{FF2B5EF4-FFF2-40B4-BE49-F238E27FC236}">
                <a16:creationId xmlns:a16="http://schemas.microsoft.com/office/drawing/2014/main" id="{15EC7807-802F-4863-9782-8D6B3465E9FC}"/>
              </a:ext>
            </a:extLst>
          </p:cNvPr>
          <p:cNvSpPr/>
          <p:nvPr/>
        </p:nvSpPr>
        <p:spPr>
          <a:xfrm rot="5400000">
            <a:off x="2263335" y="990287"/>
            <a:ext cx="505066" cy="459096"/>
          </a:xfrm>
          <a:prstGeom prst="rightArrow">
            <a:avLst/>
          </a:prstGeom>
          <a:solidFill>
            <a:srgbClr val="2265EA"/>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ru-RU" sz="1350"/>
          </a:p>
        </p:txBody>
      </p:sp>
      <p:sp>
        <p:nvSpPr>
          <p:cNvPr id="16" name="Стрелка: круговая 15">
            <a:extLst>
              <a:ext uri="{FF2B5EF4-FFF2-40B4-BE49-F238E27FC236}">
                <a16:creationId xmlns:a16="http://schemas.microsoft.com/office/drawing/2014/main" id="{A9759FE9-2412-4647-A5B6-199FD7B4E48C}"/>
              </a:ext>
            </a:extLst>
          </p:cNvPr>
          <p:cNvSpPr/>
          <p:nvPr/>
        </p:nvSpPr>
        <p:spPr>
          <a:xfrm rot="10800000">
            <a:off x="2612576" y="2028837"/>
            <a:ext cx="2584899" cy="1299239"/>
          </a:xfrm>
          <a:prstGeom prst="circularArrow">
            <a:avLst>
              <a:gd name="adj1" fmla="val 4828"/>
              <a:gd name="adj2" fmla="val 1142319"/>
              <a:gd name="adj3" fmla="val 20492575"/>
              <a:gd name="adj4" fmla="val 10729341"/>
              <a:gd name="adj5" fmla="val 11102"/>
            </a:avLst>
          </a:prstGeom>
          <a:solidFill>
            <a:srgbClr val="2265EA"/>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ru-RU" sz="1350">
              <a:solidFill>
                <a:schemeClr val="tx1"/>
              </a:solidFill>
            </a:endParaRPr>
          </a:p>
        </p:txBody>
      </p:sp>
      <p:sp>
        <p:nvSpPr>
          <p:cNvPr id="10" name="Стрелка: вправо 14">
            <a:extLst>
              <a:ext uri="{FF2B5EF4-FFF2-40B4-BE49-F238E27FC236}">
                <a16:creationId xmlns:a16="http://schemas.microsoft.com/office/drawing/2014/main" id="{15EC7807-802F-4863-9782-8D6B3465E9FC}"/>
              </a:ext>
            </a:extLst>
          </p:cNvPr>
          <p:cNvSpPr/>
          <p:nvPr/>
        </p:nvSpPr>
        <p:spPr>
          <a:xfrm rot="5400000">
            <a:off x="5889833" y="990287"/>
            <a:ext cx="505066" cy="459096"/>
          </a:xfrm>
          <a:prstGeom prst="rightArrow">
            <a:avLst/>
          </a:prstGeom>
          <a:solidFill>
            <a:srgbClr val="2265EA"/>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ru-RU" sz="1350"/>
          </a:p>
        </p:txBody>
      </p:sp>
    </p:spTree>
    <p:extLst>
      <p:ext uri="{BB962C8B-B14F-4D97-AF65-F5344CB8AC3E}">
        <p14:creationId xmlns:p14="http://schemas.microsoft.com/office/powerpoint/2010/main" val="272177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Рисунок 7">
            <a:extLst>
              <a:ext uri="{FF2B5EF4-FFF2-40B4-BE49-F238E27FC236}">
                <a16:creationId xmlns:a16="http://schemas.microsoft.com/office/drawing/2014/main" id="{B6B05F32-8580-4969-929D-C3917CBE2488}"/>
              </a:ext>
            </a:extLst>
          </p:cNvPr>
          <p:cNvPicPr>
            <a:picLocks noChangeAspect="1"/>
          </p:cNvPicPr>
          <p:nvPr/>
        </p:nvPicPr>
        <p:blipFill>
          <a:blip r:embed="rId3"/>
          <a:stretch>
            <a:fillRect/>
          </a:stretch>
        </p:blipFill>
        <p:spPr>
          <a:xfrm>
            <a:off x="3894716" y="0"/>
            <a:ext cx="4130843" cy="5046990"/>
          </a:xfrm>
          <a:prstGeom prst="rect">
            <a:avLst/>
          </a:prstGeom>
        </p:spPr>
      </p:pic>
      <p:sp>
        <p:nvSpPr>
          <p:cNvPr id="2" name="Title 1">
            <a:extLst>
              <a:ext uri="{FF2B5EF4-FFF2-40B4-BE49-F238E27FC236}">
                <a16:creationId xmlns:a16="http://schemas.microsoft.com/office/drawing/2014/main" id="{FAF8C7DC-3F11-5543-8C8E-E6F1186DC072}"/>
              </a:ext>
            </a:extLst>
          </p:cNvPr>
          <p:cNvSpPr>
            <a:spLocks noGrp="1"/>
          </p:cNvSpPr>
          <p:nvPr>
            <p:ph type="title"/>
          </p:nvPr>
        </p:nvSpPr>
        <p:spPr/>
        <p:txBody>
          <a:bodyPr>
            <a:normAutofit/>
          </a:bodyPr>
          <a:lstStyle/>
          <a:p>
            <a:r>
              <a:rPr lang="ru-RU"/>
              <a:t> </a:t>
            </a:r>
            <a:r>
              <a:rPr lang="en-US"/>
              <a:t>Feature importance</a:t>
            </a:r>
            <a:r>
              <a:rPr lang="ru-RU"/>
              <a:t> (1</a:t>
            </a:r>
            <a:r>
              <a:rPr lang="en-US"/>
              <a:t>/3</a:t>
            </a:r>
            <a:r>
              <a:rPr lang="ru-RU"/>
              <a:t>)</a:t>
            </a:r>
          </a:p>
        </p:txBody>
      </p:sp>
      <p:sp>
        <p:nvSpPr>
          <p:cNvPr id="3" name="Content Placeholder 2">
            <a:extLst>
              <a:ext uri="{FF2B5EF4-FFF2-40B4-BE49-F238E27FC236}">
                <a16:creationId xmlns:a16="http://schemas.microsoft.com/office/drawing/2014/main" id="{3227AEFC-C099-934B-B12B-BE95083AFA9A}"/>
              </a:ext>
            </a:extLst>
          </p:cNvPr>
          <p:cNvSpPr>
            <a:spLocks noGrp="1"/>
          </p:cNvSpPr>
          <p:nvPr>
            <p:ph idx="1"/>
          </p:nvPr>
        </p:nvSpPr>
        <p:spPr>
          <a:xfrm>
            <a:off x="165099" y="1543142"/>
            <a:ext cx="3729617" cy="2445457"/>
          </a:xfrm>
        </p:spPr>
        <p:txBody>
          <a:bodyPr>
            <a:noAutofit/>
          </a:bodyPr>
          <a:lstStyle/>
          <a:p>
            <a:pPr marL="0" indent="0">
              <a:buNone/>
            </a:pPr>
            <a:r>
              <a:rPr lang="en-US" sz="1400" b="1" dirty="0"/>
              <a:t>Importance</a:t>
            </a:r>
            <a:r>
              <a:rPr lang="en-US" sz="1400" dirty="0"/>
              <a:t> is a kind of numerical indicator that shows how, </a:t>
            </a:r>
            <a:r>
              <a:rPr lang="en-US" sz="1400" b="1" dirty="0"/>
              <a:t>on average, </a:t>
            </a:r>
            <a:r>
              <a:rPr lang="en-US" sz="1400" dirty="0"/>
              <a:t>a given variable has on the predictions of a model, compared to other variables. </a:t>
            </a:r>
          </a:p>
          <a:p>
            <a:pPr marL="0" indent="0">
              <a:buNone/>
            </a:pPr>
            <a:endParaRPr lang="en-US" sz="1400" dirty="0"/>
          </a:p>
          <a:p>
            <a:pPr marL="0" indent="0">
              <a:buNone/>
            </a:pPr>
            <a:br>
              <a:rPr lang="ru-RU" sz="1400" dirty="0"/>
            </a:br>
            <a:endParaRPr lang="en-US" sz="1400" dirty="0"/>
          </a:p>
        </p:txBody>
      </p:sp>
      <p:sp>
        <p:nvSpPr>
          <p:cNvPr id="5" name="Прямоугольник 4"/>
          <p:cNvSpPr/>
          <p:nvPr/>
        </p:nvSpPr>
        <p:spPr>
          <a:xfrm>
            <a:off x="5694217" y="2765871"/>
            <a:ext cx="2029061" cy="923330"/>
          </a:xfrm>
          <a:prstGeom prst="rect">
            <a:avLst/>
          </a:prstGeom>
        </p:spPr>
        <p:txBody>
          <a:bodyPr wrap="square">
            <a:spAutoFit/>
          </a:bodyPr>
          <a:lstStyle/>
          <a:p>
            <a:r>
              <a:rPr lang="en-US" i="1" dirty="0"/>
              <a:t>What features have the biggest impact on predictions?</a:t>
            </a:r>
            <a:endParaRPr lang="ru-RU" dirty="0"/>
          </a:p>
        </p:txBody>
      </p:sp>
    </p:spTree>
    <p:extLst>
      <p:ext uri="{BB962C8B-B14F-4D97-AF65-F5344CB8AC3E}">
        <p14:creationId xmlns:p14="http://schemas.microsoft.com/office/powerpoint/2010/main" val="17784819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8C7DC-3F11-5543-8C8E-E6F1186DC072}"/>
              </a:ext>
            </a:extLst>
          </p:cNvPr>
          <p:cNvSpPr>
            <a:spLocks noGrp="1"/>
          </p:cNvSpPr>
          <p:nvPr>
            <p:ph type="title"/>
          </p:nvPr>
        </p:nvSpPr>
        <p:spPr/>
        <p:txBody>
          <a:bodyPr>
            <a:normAutofit/>
          </a:bodyPr>
          <a:lstStyle/>
          <a:p>
            <a:r>
              <a:rPr lang="ru-RU"/>
              <a:t> </a:t>
            </a:r>
            <a:r>
              <a:rPr lang="en-US"/>
              <a:t>Feature importance</a:t>
            </a:r>
            <a:r>
              <a:rPr lang="ru-RU"/>
              <a:t> (</a:t>
            </a:r>
            <a:r>
              <a:rPr lang="en-US"/>
              <a:t>2/3</a:t>
            </a:r>
            <a:r>
              <a:rPr lang="ru-RU"/>
              <a:t>)</a:t>
            </a:r>
          </a:p>
        </p:txBody>
      </p:sp>
      <p:sp>
        <p:nvSpPr>
          <p:cNvPr id="3" name="Content Placeholder 2">
            <a:extLst>
              <a:ext uri="{FF2B5EF4-FFF2-40B4-BE49-F238E27FC236}">
                <a16:creationId xmlns:a16="http://schemas.microsoft.com/office/drawing/2014/main" id="{3227AEFC-C099-934B-B12B-BE95083AFA9A}"/>
              </a:ext>
            </a:extLst>
          </p:cNvPr>
          <p:cNvSpPr>
            <a:spLocks noGrp="1"/>
          </p:cNvSpPr>
          <p:nvPr>
            <p:ph idx="1"/>
          </p:nvPr>
        </p:nvSpPr>
        <p:spPr>
          <a:xfrm>
            <a:off x="290720" y="864704"/>
            <a:ext cx="8765357" cy="4029414"/>
          </a:xfrm>
        </p:spPr>
        <p:txBody>
          <a:bodyPr>
            <a:noAutofit/>
          </a:bodyPr>
          <a:lstStyle/>
          <a:p>
            <a:pPr marL="0" indent="0">
              <a:buNone/>
            </a:pPr>
            <a:r>
              <a:rPr lang="en-US" sz="1400" dirty="0"/>
              <a:t>The exact way the importance is calculated depends on the algorithm. The </a:t>
            </a:r>
            <a:r>
              <a:rPr lang="en-US" sz="1400" dirty="0" err="1"/>
              <a:t>sklearn</a:t>
            </a:r>
            <a:r>
              <a:rPr lang="en-US" sz="1400" dirty="0"/>
              <a:t> library, </a:t>
            </a:r>
            <a:r>
              <a:rPr lang="en-US" sz="1400" dirty="0" err="1"/>
              <a:t>xgboost</a:t>
            </a:r>
            <a:r>
              <a:rPr lang="en-US" sz="1400" dirty="0"/>
              <a:t>, </a:t>
            </a:r>
            <a:r>
              <a:rPr lang="en-US" sz="1400" dirty="0" err="1"/>
              <a:t>lightGBM</a:t>
            </a:r>
            <a:r>
              <a:rPr lang="en-US" sz="1400" dirty="0"/>
              <a:t> packages have built-in methods for evaluating feature importance for tree models: </a:t>
            </a:r>
          </a:p>
          <a:p>
            <a:pPr marL="0" indent="0">
              <a:buNone/>
            </a:pPr>
            <a:endParaRPr lang="en-US" sz="1400" dirty="0"/>
          </a:p>
          <a:p>
            <a:pPr marL="0" indent="0">
              <a:buNone/>
            </a:pPr>
            <a:r>
              <a:rPr lang="en-US" sz="1400" b="1" dirty="0"/>
              <a:t>Gain </a:t>
            </a:r>
          </a:p>
          <a:p>
            <a:pPr marL="0" indent="0">
              <a:buNone/>
            </a:pPr>
            <a:r>
              <a:rPr lang="en-US" sz="1400" dirty="0"/>
              <a:t>This measure shows the relative contribution of each feature to the model. For the calculation, we go through each tree, look at each node of the tree which feature leads to the partition of the node and how much the uncertainty of the model is reduced according to the metric (Gini impurity, information gain). For each feature, its contribution is summarized for all trees. </a:t>
            </a:r>
          </a:p>
          <a:p>
            <a:pPr marL="0" indent="0">
              <a:buNone/>
            </a:pPr>
            <a:endParaRPr lang="en-US" sz="1400" b="1" dirty="0"/>
          </a:p>
          <a:p>
            <a:pPr marL="0" indent="0">
              <a:buNone/>
            </a:pPr>
            <a:r>
              <a:rPr lang="en-US" sz="1400" b="1" dirty="0"/>
              <a:t>Cover </a:t>
            </a:r>
          </a:p>
          <a:p>
            <a:pPr marL="0" indent="0">
              <a:buNone/>
            </a:pPr>
            <a:r>
              <a:rPr lang="en-US" sz="1400" dirty="0"/>
              <a:t>Shows the number of observations which have used the feature. For example, you have 4 features, 3 trees. Suppose feature 1 in the tree nodes was used for 10, 5 and 2 observations in trees 1, 2 and 3, respectively for the entire dataset. Then for this feature the importance will be 17 (10 + 5 + 2).</a:t>
            </a:r>
          </a:p>
          <a:p>
            <a:pPr marL="0" indent="0">
              <a:buNone/>
            </a:pPr>
            <a:endParaRPr lang="en-US" sz="1200" dirty="0"/>
          </a:p>
          <a:p>
            <a:pPr marL="0" indent="0">
              <a:buNone/>
            </a:pPr>
            <a:r>
              <a:rPr lang="en-US" sz="1400" b="1" dirty="0">
                <a:latin typeface="+mj-lt"/>
              </a:rPr>
              <a:t>Frequency</a:t>
            </a:r>
          </a:p>
          <a:p>
            <a:pPr marL="0" lvl="0" indent="0" defTabSz="914400" fontAlgn="base">
              <a:spcBef>
                <a:spcPct val="0"/>
              </a:spcBef>
              <a:spcAft>
                <a:spcPct val="0"/>
              </a:spcAft>
              <a:buSzTx/>
              <a:buNone/>
            </a:pPr>
            <a:r>
              <a:rPr lang="ru-RU" sz="1400" dirty="0" err="1">
                <a:solidFill>
                  <a:srgbClr val="202124"/>
                </a:solidFill>
                <a:latin typeface="+mj-lt"/>
                <a:cs typeface="Arial" pitchFamily="34" charset="0"/>
              </a:rPr>
              <a:t>Shows</a:t>
            </a:r>
            <a:r>
              <a:rPr lang="ru-RU" sz="1400" dirty="0">
                <a:solidFill>
                  <a:srgbClr val="202124"/>
                </a:solidFill>
                <a:latin typeface="+mj-lt"/>
                <a:cs typeface="Arial" pitchFamily="34" charset="0"/>
              </a:rPr>
              <a:t> </a:t>
            </a:r>
            <a:r>
              <a:rPr lang="ru-RU" sz="1400" dirty="0" err="1">
                <a:solidFill>
                  <a:srgbClr val="202124"/>
                </a:solidFill>
                <a:latin typeface="+mj-lt"/>
                <a:cs typeface="Arial" pitchFamily="34" charset="0"/>
              </a:rPr>
              <a:t>how</a:t>
            </a:r>
            <a:r>
              <a:rPr lang="ru-RU" sz="1400" dirty="0">
                <a:solidFill>
                  <a:srgbClr val="202124"/>
                </a:solidFill>
                <a:latin typeface="+mj-lt"/>
                <a:cs typeface="Arial" pitchFamily="34" charset="0"/>
              </a:rPr>
              <a:t> </a:t>
            </a:r>
            <a:r>
              <a:rPr lang="ru-RU" sz="1400" dirty="0" err="1">
                <a:solidFill>
                  <a:srgbClr val="202124"/>
                </a:solidFill>
                <a:latin typeface="+mj-lt"/>
                <a:cs typeface="Arial" pitchFamily="34" charset="0"/>
              </a:rPr>
              <a:t>often</a:t>
            </a:r>
            <a:r>
              <a:rPr lang="ru-RU" sz="1400" dirty="0">
                <a:solidFill>
                  <a:srgbClr val="202124"/>
                </a:solidFill>
                <a:latin typeface="+mj-lt"/>
                <a:cs typeface="Arial" pitchFamily="34" charset="0"/>
              </a:rPr>
              <a:t> </a:t>
            </a:r>
            <a:r>
              <a:rPr lang="ru-RU" sz="1400" dirty="0" err="1">
                <a:solidFill>
                  <a:srgbClr val="202124"/>
                </a:solidFill>
                <a:latin typeface="+mj-lt"/>
                <a:cs typeface="Arial" pitchFamily="34" charset="0"/>
              </a:rPr>
              <a:t>the</a:t>
            </a:r>
            <a:r>
              <a:rPr lang="ru-RU" sz="1400" dirty="0">
                <a:solidFill>
                  <a:srgbClr val="202124"/>
                </a:solidFill>
                <a:latin typeface="+mj-lt"/>
                <a:cs typeface="Arial" pitchFamily="34" charset="0"/>
              </a:rPr>
              <a:t> </a:t>
            </a:r>
            <a:r>
              <a:rPr lang="en-US" sz="1400" dirty="0">
                <a:solidFill>
                  <a:srgbClr val="202124"/>
                </a:solidFill>
                <a:latin typeface="+mj-lt"/>
                <a:cs typeface="Arial" pitchFamily="34" charset="0"/>
              </a:rPr>
              <a:t>feature</a:t>
            </a:r>
            <a:r>
              <a:rPr lang="ru-RU" sz="1400" dirty="0">
                <a:solidFill>
                  <a:srgbClr val="202124"/>
                </a:solidFill>
                <a:latin typeface="+mj-lt"/>
                <a:cs typeface="Arial" pitchFamily="34" charset="0"/>
              </a:rPr>
              <a:t> </a:t>
            </a:r>
            <a:r>
              <a:rPr lang="ru-RU" sz="1400" dirty="0" err="1">
                <a:solidFill>
                  <a:srgbClr val="202124"/>
                </a:solidFill>
                <a:latin typeface="+mj-lt"/>
                <a:cs typeface="Arial" pitchFamily="34" charset="0"/>
              </a:rPr>
              <a:t>is</a:t>
            </a:r>
            <a:r>
              <a:rPr lang="ru-RU" sz="1400" dirty="0">
                <a:solidFill>
                  <a:srgbClr val="202124"/>
                </a:solidFill>
                <a:latin typeface="+mj-lt"/>
                <a:cs typeface="Arial" pitchFamily="34" charset="0"/>
              </a:rPr>
              <a:t> </a:t>
            </a:r>
            <a:r>
              <a:rPr lang="ru-RU" sz="1400" dirty="0" err="1">
                <a:solidFill>
                  <a:srgbClr val="202124"/>
                </a:solidFill>
                <a:latin typeface="+mj-lt"/>
                <a:cs typeface="Arial" pitchFamily="34" charset="0"/>
              </a:rPr>
              <a:t>found</a:t>
            </a:r>
            <a:r>
              <a:rPr lang="ru-RU" sz="1400" dirty="0">
                <a:solidFill>
                  <a:srgbClr val="202124"/>
                </a:solidFill>
                <a:latin typeface="+mj-lt"/>
                <a:cs typeface="Arial" pitchFamily="34" charset="0"/>
              </a:rPr>
              <a:t> </a:t>
            </a:r>
            <a:r>
              <a:rPr lang="ru-RU" sz="1400" dirty="0" err="1">
                <a:solidFill>
                  <a:srgbClr val="202124"/>
                </a:solidFill>
                <a:latin typeface="+mj-lt"/>
                <a:cs typeface="Arial" pitchFamily="34" charset="0"/>
              </a:rPr>
              <a:t>in</a:t>
            </a:r>
            <a:r>
              <a:rPr lang="ru-RU" sz="1400" dirty="0">
                <a:solidFill>
                  <a:srgbClr val="202124"/>
                </a:solidFill>
                <a:latin typeface="+mj-lt"/>
                <a:cs typeface="Arial" pitchFamily="34" charset="0"/>
              </a:rPr>
              <a:t> </a:t>
            </a:r>
            <a:r>
              <a:rPr lang="ru-RU" sz="1400" dirty="0" err="1">
                <a:solidFill>
                  <a:srgbClr val="202124"/>
                </a:solidFill>
                <a:latin typeface="+mj-lt"/>
                <a:cs typeface="Arial" pitchFamily="34" charset="0"/>
              </a:rPr>
              <a:t>nodes</a:t>
            </a:r>
            <a:r>
              <a:rPr lang="en-US" sz="1400" dirty="0">
                <a:solidFill>
                  <a:srgbClr val="202124"/>
                </a:solidFill>
                <a:latin typeface="+mj-lt"/>
                <a:cs typeface="Arial" pitchFamily="34" charset="0"/>
              </a:rPr>
              <a:t> (not depending on the dataset).</a:t>
            </a:r>
            <a:r>
              <a:rPr lang="ru-RU" sz="1400" dirty="0">
                <a:solidFill>
                  <a:srgbClr val="202124"/>
                </a:solidFill>
                <a:latin typeface="+mj-lt"/>
                <a:cs typeface="Arial" pitchFamily="34" charset="0"/>
              </a:rPr>
              <a:t> </a:t>
            </a:r>
            <a:r>
              <a:rPr lang="en-US" sz="1400" dirty="0" err="1">
                <a:solidFill>
                  <a:srgbClr val="202124"/>
                </a:solidFill>
                <a:latin typeface="+mj-lt"/>
                <a:cs typeface="Arial" pitchFamily="34" charset="0"/>
              </a:rPr>
              <a:t>T</a:t>
            </a:r>
            <a:r>
              <a:rPr lang="ru-RU" sz="1400" dirty="0" err="1">
                <a:solidFill>
                  <a:srgbClr val="202124"/>
                </a:solidFill>
                <a:latin typeface="+mj-lt"/>
                <a:cs typeface="Arial" pitchFamily="34" charset="0"/>
              </a:rPr>
              <a:t>hat</a:t>
            </a:r>
            <a:r>
              <a:rPr lang="ru-RU" sz="1400" dirty="0">
                <a:solidFill>
                  <a:srgbClr val="202124"/>
                </a:solidFill>
                <a:latin typeface="+mj-lt"/>
                <a:cs typeface="Arial" pitchFamily="34" charset="0"/>
              </a:rPr>
              <a:t> </a:t>
            </a:r>
            <a:r>
              <a:rPr lang="ru-RU" sz="1400" dirty="0" err="1">
                <a:solidFill>
                  <a:srgbClr val="202124"/>
                </a:solidFill>
                <a:latin typeface="+mj-lt"/>
                <a:cs typeface="Arial" pitchFamily="34" charset="0"/>
              </a:rPr>
              <a:t>is</a:t>
            </a:r>
            <a:r>
              <a:rPr lang="ru-RU" sz="1400" dirty="0">
                <a:solidFill>
                  <a:srgbClr val="202124"/>
                </a:solidFill>
                <a:latin typeface="+mj-lt"/>
                <a:cs typeface="Arial" pitchFamily="34" charset="0"/>
              </a:rPr>
              <a:t>, </a:t>
            </a:r>
            <a:r>
              <a:rPr lang="ru-RU" sz="1400" dirty="0" err="1">
                <a:solidFill>
                  <a:srgbClr val="202124"/>
                </a:solidFill>
                <a:latin typeface="+mj-lt"/>
                <a:cs typeface="Arial" pitchFamily="34" charset="0"/>
              </a:rPr>
              <a:t>the</a:t>
            </a:r>
            <a:r>
              <a:rPr lang="ru-RU" sz="1400" dirty="0">
                <a:solidFill>
                  <a:srgbClr val="202124"/>
                </a:solidFill>
                <a:latin typeface="+mj-lt"/>
                <a:cs typeface="Arial" pitchFamily="34" charset="0"/>
              </a:rPr>
              <a:t> </a:t>
            </a:r>
            <a:r>
              <a:rPr lang="ru-RU" sz="1400" dirty="0" err="1">
                <a:solidFill>
                  <a:srgbClr val="202124"/>
                </a:solidFill>
                <a:latin typeface="+mj-lt"/>
                <a:cs typeface="Arial" pitchFamily="34" charset="0"/>
              </a:rPr>
              <a:t>total</a:t>
            </a:r>
            <a:r>
              <a:rPr lang="ru-RU" sz="1400" dirty="0">
                <a:solidFill>
                  <a:srgbClr val="202124"/>
                </a:solidFill>
                <a:latin typeface="+mj-lt"/>
                <a:cs typeface="Arial" pitchFamily="34" charset="0"/>
              </a:rPr>
              <a:t> </a:t>
            </a:r>
            <a:r>
              <a:rPr lang="ru-RU" sz="1400" dirty="0" err="1">
                <a:solidFill>
                  <a:srgbClr val="202124"/>
                </a:solidFill>
                <a:latin typeface="+mj-lt"/>
                <a:cs typeface="Arial" pitchFamily="34" charset="0"/>
              </a:rPr>
              <a:t>number</a:t>
            </a:r>
            <a:r>
              <a:rPr lang="ru-RU" sz="1400" dirty="0">
                <a:solidFill>
                  <a:srgbClr val="202124"/>
                </a:solidFill>
                <a:latin typeface="+mj-lt"/>
                <a:cs typeface="Arial" pitchFamily="34" charset="0"/>
              </a:rPr>
              <a:t> </a:t>
            </a:r>
            <a:r>
              <a:rPr lang="ru-RU" sz="1400" dirty="0" err="1">
                <a:solidFill>
                  <a:srgbClr val="202124"/>
                </a:solidFill>
                <a:latin typeface="+mj-lt"/>
                <a:cs typeface="Arial" pitchFamily="34" charset="0"/>
              </a:rPr>
              <a:t>of</a:t>
            </a:r>
            <a:r>
              <a:rPr lang="ru-RU" sz="1400" dirty="0">
                <a:solidFill>
                  <a:srgbClr val="202124"/>
                </a:solidFill>
                <a:latin typeface="+mj-lt"/>
                <a:cs typeface="Arial" pitchFamily="34" charset="0"/>
              </a:rPr>
              <a:t> </a:t>
            </a:r>
            <a:r>
              <a:rPr lang="en-US" sz="1400" dirty="0">
                <a:solidFill>
                  <a:srgbClr val="202124"/>
                </a:solidFill>
                <a:latin typeface="+mj-lt"/>
                <a:cs typeface="Arial" pitchFamily="34" charset="0"/>
              </a:rPr>
              <a:t>feature</a:t>
            </a:r>
            <a:r>
              <a:rPr lang="ru-RU" sz="1400" dirty="0">
                <a:solidFill>
                  <a:srgbClr val="202124"/>
                </a:solidFill>
                <a:latin typeface="+mj-lt"/>
                <a:cs typeface="Arial" pitchFamily="34" charset="0"/>
              </a:rPr>
              <a:t> </a:t>
            </a:r>
            <a:r>
              <a:rPr lang="ru-RU" sz="1400" dirty="0" err="1">
                <a:solidFill>
                  <a:srgbClr val="202124"/>
                </a:solidFill>
                <a:latin typeface="+mj-lt"/>
                <a:cs typeface="Arial" pitchFamily="34" charset="0"/>
              </a:rPr>
              <a:t>partitions</a:t>
            </a:r>
            <a:r>
              <a:rPr lang="ru-RU" sz="1400" dirty="0">
                <a:solidFill>
                  <a:srgbClr val="202124"/>
                </a:solidFill>
                <a:latin typeface="+mj-lt"/>
                <a:cs typeface="Arial" pitchFamily="34" charset="0"/>
              </a:rPr>
              <a:t> </a:t>
            </a:r>
            <a:r>
              <a:rPr lang="ru-RU" sz="1400" dirty="0" err="1">
                <a:solidFill>
                  <a:srgbClr val="202124"/>
                </a:solidFill>
                <a:latin typeface="+mj-lt"/>
                <a:cs typeface="Arial" pitchFamily="34" charset="0"/>
              </a:rPr>
              <a:t>into</a:t>
            </a:r>
            <a:r>
              <a:rPr lang="ru-RU" sz="1400" dirty="0">
                <a:solidFill>
                  <a:srgbClr val="202124"/>
                </a:solidFill>
                <a:latin typeface="+mj-lt"/>
                <a:cs typeface="Arial" pitchFamily="34" charset="0"/>
              </a:rPr>
              <a:t> </a:t>
            </a:r>
            <a:r>
              <a:rPr lang="ru-RU" sz="1400" dirty="0" err="1">
                <a:solidFill>
                  <a:srgbClr val="202124"/>
                </a:solidFill>
                <a:latin typeface="+mj-lt"/>
                <a:cs typeface="Arial" pitchFamily="34" charset="0"/>
              </a:rPr>
              <a:t>nodes</a:t>
            </a:r>
            <a:r>
              <a:rPr lang="ru-RU" sz="1400" dirty="0">
                <a:solidFill>
                  <a:srgbClr val="202124"/>
                </a:solidFill>
                <a:latin typeface="+mj-lt"/>
                <a:cs typeface="Arial" pitchFamily="34" charset="0"/>
              </a:rPr>
              <a:t> </a:t>
            </a:r>
            <a:r>
              <a:rPr lang="ru-RU" sz="1400" dirty="0" err="1">
                <a:solidFill>
                  <a:srgbClr val="202124"/>
                </a:solidFill>
                <a:latin typeface="+mj-lt"/>
                <a:cs typeface="Arial" pitchFamily="34" charset="0"/>
              </a:rPr>
              <a:t>for</a:t>
            </a:r>
            <a:r>
              <a:rPr lang="ru-RU" sz="1400" dirty="0">
                <a:solidFill>
                  <a:srgbClr val="202124"/>
                </a:solidFill>
                <a:latin typeface="+mj-lt"/>
                <a:cs typeface="Arial" pitchFamily="34" charset="0"/>
              </a:rPr>
              <a:t> </a:t>
            </a:r>
            <a:r>
              <a:rPr lang="ru-RU" sz="1400" dirty="0" err="1">
                <a:solidFill>
                  <a:srgbClr val="202124"/>
                </a:solidFill>
                <a:latin typeface="+mj-lt"/>
                <a:cs typeface="Arial" pitchFamily="34" charset="0"/>
              </a:rPr>
              <a:t>each</a:t>
            </a:r>
            <a:r>
              <a:rPr lang="ru-RU" sz="1400" dirty="0">
                <a:solidFill>
                  <a:srgbClr val="202124"/>
                </a:solidFill>
                <a:latin typeface="+mj-lt"/>
                <a:cs typeface="Arial" pitchFamily="34" charset="0"/>
              </a:rPr>
              <a:t> </a:t>
            </a:r>
            <a:r>
              <a:rPr lang="ru-RU" sz="1400" dirty="0" err="1">
                <a:solidFill>
                  <a:srgbClr val="202124"/>
                </a:solidFill>
                <a:latin typeface="+mj-lt"/>
                <a:cs typeface="Arial" pitchFamily="34" charset="0"/>
              </a:rPr>
              <a:t>feature</a:t>
            </a:r>
            <a:r>
              <a:rPr lang="ru-RU" sz="1400" dirty="0">
                <a:solidFill>
                  <a:srgbClr val="202124"/>
                </a:solidFill>
                <a:latin typeface="+mj-lt"/>
                <a:cs typeface="Arial" pitchFamily="34" charset="0"/>
              </a:rPr>
              <a:t> </a:t>
            </a:r>
            <a:r>
              <a:rPr lang="ru-RU" sz="1400" dirty="0" err="1">
                <a:solidFill>
                  <a:srgbClr val="202124"/>
                </a:solidFill>
                <a:latin typeface="+mj-lt"/>
                <a:cs typeface="Arial" pitchFamily="34" charset="0"/>
              </a:rPr>
              <a:t>in</a:t>
            </a:r>
            <a:r>
              <a:rPr lang="ru-RU" sz="1400" dirty="0">
                <a:solidFill>
                  <a:srgbClr val="202124"/>
                </a:solidFill>
                <a:latin typeface="+mj-lt"/>
                <a:cs typeface="Arial" pitchFamily="34" charset="0"/>
              </a:rPr>
              <a:t> </a:t>
            </a:r>
            <a:r>
              <a:rPr lang="ru-RU" sz="1400" dirty="0" err="1">
                <a:solidFill>
                  <a:srgbClr val="202124"/>
                </a:solidFill>
                <a:latin typeface="+mj-lt"/>
                <a:cs typeface="Arial" pitchFamily="34" charset="0"/>
              </a:rPr>
              <a:t>each</a:t>
            </a:r>
            <a:r>
              <a:rPr lang="ru-RU" sz="1400" dirty="0">
                <a:solidFill>
                  <a:srgbClr val="202124"/>
                </a:solidFill>
                <a:latin typeface="+mj-lt"/>
                <a:cs typeface="Arial" pitchFamily="34" charset="0"/>
              </a:rPr>
              <a:t> </a:t>
            </a:r>
            <a:r>
              <a:rPr lang="ru-RU" sz="1400" dirty="0" err="1">
                <a:solidFill>
                  <a:srgbClr val="202124"/>
                </a:solidFill>
                <a:latin typeface="+mj-lt"/>
                <a:cs typeface="Arial" pitchFamily="34" charset="0"/>
              </a:rPr>
              <a:t>tree</a:t>
            </a:r>
            <a:r>
              <a:rPr lang="en-US" sz="1400" dirty="0">
                <a:solidFill>
                  <a:srgbClr val="202124"/>
                </a:solidFill>
                <a:latin typeface="+mj-lt"/>
                <a:cs typeface="Arial" pitchFamily="34" charset="0"/>
              </a:rPr>
              <a:t>.</a:t>
            </a:r>
            <a:endParaRPr lang="ru-RU" sz="1400" dirty="0">
              <a:solidFill>
                <a:srgbClr val="202124"/>
              </a:solidFill>
              <a:latin typeface="+mj-lt"/>
              <a:cs typeface="Arial" pitchFamily="34" charset="0"/>
            </a:endParaRPr>
          </a:p>
          <a:p>
            <a:pPr marL="0" lvl="0" indent="0" defTabSz="914400" eaLnBrk="0" fontAlgn="base" hangingPunct="0">
              <a:spcBef>
                <a:spcPct val="0"/>
              </a:spcBef>
              <a:spcAft>
                <a:spcPct val="0"/>
              </a:spcAft>
              <a:buSzTx/>
              <a:buNone/>
            </a:pPr>
            <a:br>
              <a:rPr lang="ru-RU" sz="1400" dirty="0">
                <a:solidFill>
                  <a:srgbClr val="202124"/>
                </a:solidFill>
                <a:latin typeface="Arial" pitchFamily="34" charset="0"/>
                <a:cs typeface="Arial" pitchFamily="34" charset="0"/>
              </a:rPr>
            </a:br>
            <a:endParaRPr lang="ru-RU" sz="1400" dirty="0">
              <a:latin typeface="Arial" pitchFamily="34" charset="0"/>
              <a:cs typeface="Arial" pitchFamily="34" charset="0"/>
            </a:endParaRPr>
          </a:p>
          <a:p>
            <a:pPr marL="0" indent="0">
              <a:buNone/>
            </a:pPr>
            <a:r>
              <a:rPr lang="en-US" sz="1400" dirty="0"/>
              <a:t> </a:t>
            </a:r>
          </a:p>
          <a:p>
            <a:pPr marL="0" indent="0">
              <a:buNone/>
            </a:pPr>
            <a:endParaRPr lang="en-US" sz="1400" dirty="0"/>
          </a:p>
          <a:p>
            <a:endParaRPr lang="en-US" sz="1400" dirty="0"/>
          </a:p>
        </p:txBody>
      </p:sp>
    </p:spTree>
    <p:extLst>
      <p:ext uri="{BB962C8B-B14F-4D97-AF65-F5344CB8AC3E}">
        <p14:creationId xmlns:p14="http://schemas.microsoft.com/office/powerpoint/2010/main" val="39414192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9802C65-0CA5-4D01-A40A-88D5CC7F8048}"/>
              </a:ext>
            </a:extLst>
          </p:cNvPr>
          <p:cNvSpPr>
            <a:spLocks noGrp="1"/>
          </p:cNvSpPr>
          <p:nvPr>
            <p:ph type="title"/>
          </p:nvPr>
        </p:nvSpPr>
        <p:spPr>
          <a:ln>
            <a:noFill/>
          </a:ln>
          <a:effectLst/>
        </p:spPr>
        <p:txBody>
          <a:bodyPr>
            <a:normAutofit/>
          </a:bodyPr>
          <a:lstStyle/>
          <a:p>
            <a:r>
              <a:rPr lang="ru-RU"/>
              <a:t> </a:t>
            </a:r>
            <a:r>
              <a:rPr lang="en-US"/>
              <a:t>Feature importance</a:t>
            </a:r>
            <a:r>
              <a:rPr lang="ru-RU"/>
              <a:t> (</a:t>
            </a:r>
            <a:r>
              <a:rPr lang="en-US"/>
              <a:t>3/3</a:t>
            </a:r>
            <a:r>
              <a:rPr lang="ru-RU"/>
              <a:t>)</a:t>
            </a:r>
          </a:p>
        </p:txBody>
      </p:sp>
      <p:sp>
        <p:nvSpPr>
          <p:cNvPr id="3" name="Объект 2">
            <a:extLst>
              <a:ext uri="{FF2B5EF4-FFF2-40B4-BE49-F238E27FC236}">
                <a16:creationId xmlns:a16="http://schemas.microsoft.com/office/drawing/2014/main" id="{0A7123BA-DA44-4499-BA66-F3F2A64D6EEE}"/>
              </a:ext>
            </a:extLst>
          </p:cNvPr>
          <p:cNvSpPr>
            <a:spLocks noGrp="1"/>
          </p:cNvSpPr>
          <p:nvPr>
            <p:ph idx="1"/>
          </p:nvPr>
        </p:nvSpPr>
        <p:spPr>
          <a:xfrm>
            <a:off x="290721" y="864705"/>
            <a:ext cx="3956327" cy="3791522"/>
          </a:xfrm>
        </p:spPr>
        <p:txBody>
          <a:bodyPr>
            <a:normAutofit/>
          </a:bodyPr>
          <a:lstStyle/>
          <a:p>
            <a:pPr marL="0" indent="0" algn="just">
              <a:buNone/>
            </a:pPr>
            <a:r>
              <a:rPr lang="en-US" sz="1400" b="1" u="sng" dirty="0"/>
              <a:t>Disadvantages: </a:t>
            </a:r>
          </a:p>
          <a:p>
            <a:pPr marL="0" indent="0" algn="just">
              <a:buNone/>
            </a:pPr>
            <a:endParaRPr lang="en-US" sz="1400" dirty="0"/>
          </a:p>
          <a:p>
            <a:pPr marL="0" indent="0" algn="just">
              <a:buNone/>
            </a:pPr>
            <a:r>
              <a:rPr lang="en-US" sz="1400" b="1" dirty="0"/>
              <a:t>Does not provide any information about how exactly a particular variable affects the decision-making process. </a:t>
            </a:r>
          </a:p>
          <a:p>
            <a:pPr marL="0" indent="0" algn="just">
              <a:buNone/>
            </a:pPr>
            <a:r>
              <a:rPr lang="en-US" sz="1400" dirty="0"/>
              <a:t>For example, looking at this graph, we cannot tell whether the increase or decrease in the probability of default increases or decreases in the number of previous loans. </a:t>
            </a:r>
          </a:p>
          <a:p>
            <a:pPr marL="0" indent="0" algn="just">
              <a:buNone/>
            </a:pPr>
            <a:endParaRPr lang="en-US" sz="1400" dirty="0"/>
          </a:p>
          <a:p>
            <a:pPr marL="0" indent="0" algn="just">
              <a:buNone/>
            </a:pPr>
            <a:r>
              <a:rPr lang="en-US" sz="1400" b="1" dirty="0"/>
              <a:t>Does not solve the problem of correlated variables </a:t>
            </a:r>
            <a:r>
              <a:rPr lang="en-US" sz="1400" dirty="0"/>
              <a:t>- if two variables are related, but variable 1 performs slightly better in the model than the other, then the importance of variable 2 is likely to be extremely low, which may not reflect the real state.</a:t>
            </a:r>
            <a:endParaRPr lang="ru-RU" sz="1400" dirty="0"/>
          </a:p>
        </p:txBody>
      </p:sp>
      <p:pic>
        <p:nvPicPr>
          <p:cNvPr id="5" name="Picture 4">
            <a:extLst>
              <a:ext uri="{FF2B5EF4-FFF2-40B4-BE49-F238E27FC236}">
                <a16:creationId xmlns:a16="http://schemas.microsoft.com/office/drawing/2014/main" id="{0C3E946A-BAD0-4658-A85B-9F9251A2FC15}"/>
              </a:ext>
            </a:extLst>
          </p:cNvPr>
          <p:cNvPicPr>
            <a:picLocks noChangeAspect="1"/>
          </p:cNvPicPr>
          <p:nvPr/>
        </p:nvPicPr>
        <p:blipFill>
          <a:blip r:embed="rId3"/>
          <a:stretch>
            <a:fillRect/>
          </a:stretch>
        </p:blipFill>
        <p:spPr>
          <a:xfrm>
            <a:off x="4479625" y="1339701"/>
            <a:ext cx="3971747" cy="2939093"/>
          </a:xfrm>
          <a:prstGeom prst="rect">
            <a:avLst/>
          </a:prstGeom>
        </p:spPr>
      </p:pic>
      <p:sp>
        <p:nvSpPr>
          <p:cNvPr id="6" name="Скругленный прямоугольник 5"/>
          <p:cNvSpPr/>
          <p:nvPr/>
        </p:nvSpPr>
        <p:spPr>
          <a:xfrm>
            <a:off x="5342817" y="1103326"/>
            <a:ext cx="2214208" cy="513877"/>
          </a:xfrm>
          <a:prstGeom prst="round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26551907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E81F538-5E69-4D7D-9C66-0F551BE9E24B}"/>
              </a:ext>
            </a:extLst>
          </p:cNvPr>
          <p:cNvSpPr>
            <a:spLocks noGrp="1"/>
          </p:cNvSpPr>
          <p:nvPr>
            <p:ph type="title"/>
          </p:nvPr>
        </p:nvSpPr>
        <p:spPr>
          <a:xfrm>
            <a:off x="290719" y="154575"/>
            <a:ext cx="8629051" cy="493954"/>
          </a:xfrm>
        </p:spPr>
        <p:txBody>
          <a:bodyPr>
            <a:normAutofit/>
          </a:bodyPr>
          <a:lstStyle/>
          <a:p>
            <a:r>
              <a:rPr lang="en-US"/>
              <a:t>Permutation Importance</a:t>
            </a:r>
            <a:endParaRPr lang="ru-RU"/>
          </a:p>
        </p:txBody>
      </p:sp>
      <p:sp>
        <p:nvSpPr>
          <p:cNvPr id="10" name="Прямоугольник 9">
            <a:extLst>
              <a:ext uri="{FF2B5EF4-FFF2-40B4-BE49-F238E27FC236}">
                <a16:creationId xmlns:a16="http://schemas.microsoft.com/office/drawing/2014/main" id="{0C2920B3-247F-41BE-A783-B12B508E2B2B}"/>
              </a:ext>
            </a:extLst>
          </p:cNvPr>
          <p:cNvSpPr/>
          <p:nvPr/>
        </p:nvSpPr>
        <p:spPr>
          <a:xfrm>
            <a:off x="5402772" y="1503893"/>
            <a:ext cx="2941367" cy="507831"/>
          </a:xfrm>
          <a:prstGeom prst="rect">
            <a:avLst/>
          </a:prstGeom>
        </p:spPr>
        <p:txBody>
          <a:bodyPr wrap="square">
            <a:spAutoFit/>
          </a:bodyPr>
          <a:lstStyle/>
          <a:p>
            <a:r>
              <a:rPr lang="en-US" sz="1350" b="1" u="sng" dirty="0"/>
              <a:t>Example</a:t>
            </a:r>
            <a:r>
              <a:rPr lang="ru-RU" sz="1350" b="1" u="sng" dirty="0"/>
              <a:t>:</a:t>
            </a:r>
          </a:p>
          <a:p>
            <a:r>
              <a:rPr lang="en-US" sz="1350" dirty="0"/>
              <a:t>Predict the height of a man in 20 years</a:t>
            </a:r>
            <a:r>
              <a:rPr lang="ru-RU" sz="1350" dirty="0"/>
              <a:t>.</a:t>
            </a:r>
          </a:p>
        </p:txBody>
      </p:sp>
      <p:sp>
        <p:nvSpPr>
          <p:cNvPr id="13" name="Прямоугольник 12">
            <a:extLst>
              <a:ext uri="{FF2B5EF4-FFF2-40B4-BE49-F238E27FC236}">
                <a16:creationId xmlns:a16="http://schemas.microsoft.com/office/drawing/2014/main" id="{7A725612-1823-4EA7-91AF-06EC2FA11AE1}"/>
              </a:ext>
            </a:extLst>
          </p:cNvPr>
          <p:cNvSpPr/>
          <p:nvPr/>
        </p:nvSpPr>
        <p:spPr>
          <a:xfrm>
            <a:off x="290719" y="885935"/>
            <a:ext cx="6073586" cy="300082"/>
          </a:xfrm>
          <a:prstGeom prst="rect">
            <a:avLst/>
          </a:prstGeom>
        </p:spPr>
        <p:txBody>
          <a:bodyPr wrap="none">
            <a:spAutoFit/>
          </a:bodyPr>
          <a:lstStyle/>
          <a:p>
            <a:r>
              <a:rPr lang="en-US" sz="1350" dirty="0"/>
              <a:t>Making the prediction on </a:t>
            </a:r>
            <a:r>
              <a:rPr lang="en-US" sz="1350" b="1" dirty="0"/>
              <a:t>permuted data </a:t>
            </a:r>
            <a:r>
              <a:rPr lang="en-US" sz="1350" dirty="0"/>
              <a:t>and evaluate the difference with baseline.</a:t>
            </a:r>
            <a:endParaRPr lang="ru-RU" sz="1350" dirty="0">
              <a:solidFill>
                <a:srgbClr val="103FB7"/>
              </a:solidFill>
            </a:endParaRPr>
          </a:p>
        </p:txBody>
      </p:sp>
      <p:sp>
        <p:nvSpPr>
          <p:cNvPr id="15" name="Прямоугольник 14">
            <a:extLst>
              <a:ext uri="{FF2B5EF4-FFF2-40B4-BE49-F238E27FC236}">
                <a16:creationId xmlns:a16="http://schemas.microsoft.com/office/drawing/2014/main" id="{0622699A-093D-4324-BC89-A893E3C05896}"/>
              </a:ext>
            </a:extLst>
          </p:cNvPr>
          <p:cNvSpPr/>
          <p:nvPr/>
        </p:nvSpPr>
        <p:spPr>
          <a:xfrm>
            <a:off x="290719" y="1703293"/>
            <a:ext cx="4572000" cy="2031325"/>
          </a:xfrm>
          <a:prstGeom prst="rect">
            <a:avLst/>
          </a:prstGeom>
        </p:spPr>
        <p:txBody>
          <a:bodyPr>
            <a:spAutoFit/>
          </a:bodyPr>
          <a:lstStyle/>
          <a:p>
            <a:r>
              <a:rPr lang="en-US" sz="1400" b="1" u="sng" dirty="0"/>
              <a:t>Algorithm:</a:t>
            </a:r>
          </a:p>
          <a:p>
            <a:pPr marL="342900" indent="-342900">
              <a:buFont typeface="+mj-lt"/>
              <a:buAutoNum type="arabicPeriod"/>
            </a:pPr>
            <a:r>
              <a:rPr lang="en-US" sz="1400" dirty="0"/>
              <a:t>Train the model. </a:t>
            </a:r>
          </a:p>
          <a:p>
            <a:pPr marL="342900" indent="-342900">
              <a:buFont typeface="+mj-lt"/>
              <a:buAutoNum type="arabicPeriod"/>
            </a:pPr>
            <a:r>
              <a:rPr lang="en-US" sz="1400" dirty="0"/>
              <a:t>Shuffle values ​​in one column; </a:t>
            </a:r>
          </a:p>
          <a:p>
            <a:pPr marL="342900" indent="-342900">
              <a:buFont typeface="+mj-lt"/>
              <a:buAutoNum type="arabicPeriod"/>
            </a:pPr>
            <a:r>
              <a:rPr lang="en-US" sz="1400" dirty="0"/>
              <a:t>Calculate predictions using the resulting dataset. </a:t>
            </a:r>
          </a:p>
          <a:p>
            <a:pPr marL="342900" indent="-342900">
              <a:buFont typeface="+mj-lt"/>
              <a:buAutoNum type="arabicPeriod"/>
            </a:pPr>
            <a:r>
              <a:rPr lang="en-US" sz="1400" dirty="0"/>
              <a:t>Calculate the forecast accuracy for the resulting dataset. The change in precision indicates the importance of the variable that was just shuffled. </a:t>
            </a:r>
          </a:p>
          <a:p>
            <a:pPr marL="342900" indent="-342900">
              <a:buFont typeface="+mj-lt"/>
              <a:buAutoNum type="arabicPeriod"/>
            </a:pPr>
            <a:r>
              <a:rPr lang="en-US" sz="1400" dirty="0"/>
              <a:t>Take the original dataset. Repeat step 2 with the next column in the dataset.</a:t>
            </a:r>
            <a:endParaRPr lang="ru-RU" sz="1350" dirty="0"/>
          </a:p>
        </p:txBody>
      </p:sp>
      <p:graphicFrame>
        <p:nvGraphicFramePr>
          <p:cNvPr id="16" name="Таблица 15">
            <a:extLst>
              <a:ext uri="{FF2B5EF4-FFF2-40B4-BE49-F238E27FC236}">
                <a16:creationId xmlns:a16="http://schemas.microsoft.com/office/drawing/2014/main" id="{6514521B-011C-41A4-AE27-203D79756A3B}"/>
              </a:ext>
            </a:extLst>
          </p:cNvPr>
          <p:cNvGraphicFramePr>
            <a:graphicFrameLocks noGrp="1"/>
          </p:cNvGraphicFramePr>
          <p:nvPr/>
        </p:nvGraphicFramePr>
        <p:xfrm>
          <a:off x="5494162" y="2200496"/>
          <a:ext cx="3173744" cy="1532676"/>
        </p:xfrm>
        <a:graphic>
          <a:graphicData uri="http://schemas.openxmlformats.org/drawingml/2006/table">
            <a:tbl>
              <a:tblPr firstRow="1" bandRow="1">
                <a:tableStyleId>{2D5ABB26-0587-4C30-8999-92F81FD0307C}</a:tableStyleId>
              </a:tblPr>
              <a:tblGrid>
                <a:gridCol w="793436">
                  <a:extLst>
                    <a:ext uri="{9D8B030D-6E8A-4147-A177-3AD203B41FA5}">
                      <a16:colId xmlns:a16="http://schemas.microsoft.com/office/drawing/2014/main" val="3477934634"/>
                    </a:ext>
                  </a:extLst>
                </a:gridCol>
                <a:gridCol w="793436">
                  <a:extLst>
                    <a:ext uri="{9D8B030D-6E8A-4147-A177-3AD203B41FA5}">
                      <a16:colId xmlns:a16="http://schemas.microsoft.com/office/drawing/2014/main" val="1984249536"/>
                    </a:ext>
                  </a:extLst>
                </a:gridCol>
                <a:gridCol w="793436">
                  <a:extLst>
                    <a:ext uri="{9D8B030D-6E8A-4147-A177-3AD203B41FA5}">
                      <a16:colId xmlns:a16="http://schemas.microsoft.com/office/drawing/2014/main" val="4050662866"/>
                    </a:ext>
                  </a:extLst>
                </a:gridCol>
                <a:gridCol w="793436">
                  <a:extLst>
                    <a:ext uri="{9D8B030D-6E8A-4147-A177-3AD203B41FA5}">
                      <a16:colId xmlns:a16="http://schemas.microsoft.com/office/drawing/2014/main" val="1791615438"/>
                    </a:ext>
                  </a:extLst>
                </a:gridCol>
              </a:tblGrid>
              <a:tr h="482051">
                <a:tc>
                  <a:txBody>
                    <a:bodyPr/>
                    <a:lstStyle/>
                    <a:p>
                      <a:pPr algn="ctr"/>
                      <a:r>
                        <a:rPr lang="ru-RU" sz="800" dirty="0"/>
                        <a:t>Рост в 20 лет</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sz="800" dirty="0"/>
                        <a:t>Рост в 10 лет</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sz="800"/>
                        <a:t>…</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sz="800"/>
                        <a:t>Число носков</a:t>
                      </a:r>
                    </a:p>
                    <a:p>
                      <a:pPr algn="ctr"/>
                      <a:r>
                        <a:rPr lang="ru-RU" sz="800"/>
                        <a:t>в 10 лет</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07606241"/>
                  </a:ext>
                </a:extLst>
              </a:tr>
              <a:tr h="210125">
                <a:tc>
                  <a:txBody>
                    <a:bodyPr/>
                    <a:lstStyle/>
                    <a:p>
                      <a:pPr algn="ctr"/>
                      <a:r>
                        <a:rPr lang="ru-RU" sz="800"/>
                        <a:t>182</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sz="800"/>
                        <a:t>155</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sz="800"/>
                        <a:t>…</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sz="800"/>
                        <a:t>20</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61632818"/>
                  </a:ext>
                </a:extLst>
              </a:tr>
              <a:tr h="210125">
                <a:tc>
                  <a:txBody>
                    <a:bodyPr/>
                    <a:lstStyle/>
                    <a:p>
                      <a:pPr algn="ctr"/>
                      <a:r>
                        <a:rPr lang="ru-RU" sz="800" dirty="0"/>
                        <a:t>175</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sz="800"/>
                        <a:t>147</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sz="800"/>
                        <a:t>…</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sz="800"/>
                        <a:t>10</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2066913"/>
                  </a:ext>
                </a:extLst>
              </a:tr>
              <a:tr h="210125">
                <a:tc>
                  <a:txBody>
                    <a:bodyPr/>
                    <a:lstStyle/>
                    <a:p>
                      <a:pPr algn="ctr"/>
                      <a:r>
                        <a:rPr lang="ru-RU" sz="800"/>
                        <a:t>…</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sz="800"/>
                        <a:t>…</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sz="800"/>
                        <a:t>…</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sz="800"/>
                        <a:t>…</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28898094"/>
                  </a:ext>
                </a:extLst>
              </a:tr>
              <a:tr h="210125">
                <a:tc>
                  <a:txBody>
                    <a:bodyPr/>
                    <a:lstStyle/>
                    <a:p>
                      <a:pPr algn="ctr"/>
                      <a:r>
                        <a:rPr lang="ru-RU" sz="800"/>
                        <a:t>156</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sz="800"/>
                        <a:t>142</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sz="800"/>
                        <a:t>…</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sz="800"/>
                        <a:t>8</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098080"/>
                  </a:ext>
                </a:extLst>
              </a:tr>
              <a:tr h="210125">
                <a:tc>
                  <a:txBody>
                    <a:bodyPr/>
                    <a:lstStyle/>
                    <a:p>
                      <a:pPr algn="ctr"/>
                      <a:r>
                        <a:rPr lang="ru-RU" sz="800"/>
                        <a:t>153</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sz="800"/>
                        <a:t>130</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sz="800"/>
                        <a:t>…</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sz="800" dirty="0"/>
                        <a:t>24</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79653022"/>
                  </a:ext>
                </a:extLst>
              </a:tr>
            </a:tbl>
          </a:graphicData>
        </a:graphic>
      </p:graphicFrame>
      <p:sp>
        <p:nvSpPr>
          <p:cNvPr id="20" name="Стрелка: изогнутая вправо 19">
            <a:extLst>
              <a:ext uri="{FF2B5EF4-FFF2-40B4-BE49-F238E27FC236}">
                <a16:creationId xmlns:a16="http://schemas.microsoft.com/office/drawing/2014/main" id="{65678285-2CAF-40CA-B47D-C84299EF8FB2}"/>
              </a:ext>
            </a:extLst>
          </p:cNvPr>
          <p:cNvSpPr/>
          <p:nvPr/>
        </p:nvSpPr>
        <p:spPr>
          <a:xfrm>
            <a:off x="6273096" y="2784337"/>
            <a:ext cx="164989" cy="756272"/>
          </a:xfrm>
          <a:prstGeom prst="curved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ru-RU" sz="1350">
              <a:solidFill>
                <a:schemeClr val="tx1"/>
              </a:solidFill>
            </a:endParaRPr>
          </a:p>
        </p:txBody>
      </p:sp>
      <p:sp>
        <p:nvSpPr>
          <p:cNvPr id="24" name="Стрелка: изогнутая вправо 23">
            <a:extLst>
              <a:ext uri="{FF2B5EF4-FFF2-40B4-BE49-F238E27FC236}">
                <a16:creationId xmlns:a16="http://schemas.microsoft.com/office/drawing/2014/main" id="{A3F7772F-7690-4B99-B917-F9C49FCBA27C}"/>
              </a:ext>
            </a:extLst>
          </p:cNvPr>
          <p:cNvSpPr/>
          <p:nvPr/>
        </p:nvSpPr>
        <p:spPr>
          <a:xfrm rot="10800000">
            <a:off x="6799856" y="2844006"/>
            <a:ext cx="164988" cy="696604"/>
          </a:xfrm>
          <a:prstGeom prst="curved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ru-RU" sz="1350">
              <a:solidFill>
                <a:schemeClr val="tx1"/>
              </a:solidFill>
            </a:endParaRPr>
          </a:p>
        </p:txBody>
      </p:sp>
      <p:sp>
        <p:nvSpPr>
          <p:cNvPr id="25" name="Стрелка: изогнутая вправо 24">
            <a:extLst>
              <a:ext uri="{FF2B5EF4-FFF2-40B4-BE49-F238E27FC236}">
                <a16:creationId xmlns:a16="http://schemas.microsoft.com/office/drawing/2014/main" id="{0DB2E9AA-70EF-43C9-82B4-2A77FC4F072C}"/>
              </a:ext>
            </a:extLst>
          </p:cNvPr>
          <p:cNvSpPr/>
          <p:nvPr/>
        </p:nvSpPr>
        <p:spPr>
          <a:xfrm rot="10800000">
            <a:off x="6717360" y="3094672"/>
            <a:ext cx="164989" cy="264430"/>
          </a:xfrm>
          <a:prstGeom prst="curved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ru-RU" sz="1350">
              <a:solidFill>
                <a:schemeClr val="tx1"/>
              </a:solidFill>
            </a:endParaRPr>
          </a:p>
        </p:txBody>
      </p:sp>
      <p:sp>
        <p:nvSpPr>
          <p:cNvPr id="21" name="Стрелка: изогнутая влево 20">
            <a:extLst>
              <a:ext uri="{FF2B5EF4-FFF2-40B4-BE49-F238E27FC236}">
                <a16:creationId xmlns:a16="http://schemas.microsoft.com/office/drawing/2014/main" id="{15BC8680-B472-4E04-9985-12FFB19D5045}"/>
              </a:ext>
            </a:extLst>
          </p:cNvPr>
          <p:cNvSpPr/>
          <p:nvPr/>
        </p:nvSpPr>
        <p:spPr>
          <a:xfrm rot="10800000">
            <a:off x="6310243" y="2665756"/>
            <a:ext cx="157163" cy="316201"/>
          </a:xfrm>
          <a:prstGeom prst="curved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ru-RU" sz="1350">
              <a:solidFill>
                <a:schemeClr val="tx1"/>
              </a:solidFill>
            </a:endParaRPr>
          </a:p>
        </p:txBody>
      </p:sp>
      <p:sp>
        <p:nvSpPr>
          <p:cNvPr id="3" name="Rectangle 2">
            <a:extLst>
              <a:ext uri="{FF2B5EF4-FFF2-40B4-BE49-F238E27FC236}">
                <a16:creationId xmlns:a16="http://schemas.microsoft.com/office/drawing/2014/main" id="{5498C4D8-56D0-2541-9B58-456774A642F9}"/>
              </a:ext>
            </a:extLst>
          </p:cNvPr>
          <p:cNvSpPr/>
          <p:nvPr/>
        </p:nvSpPr>
        <p:spPr>
          <a:xfrm>
            <a:off x="121755" y="4549557"/>
            <a:ext cx="6532933" cy="507831"/>
          </a:xfrm>
          <a:prstGeom prst="rect">
            <a:avLst/>
          </a:prstGeom>
        </p:spPr>
        <p:txBody>
          <a:bodyPr wrap="square">
            <a:spAutoFit/>
          </a:bodyPr>
          <a:lstStyle/>
          <a:p>
            <a:r>
              <a:rPr lang="en-US" sz="1350">
                <a:hlinkClick r:id="rId3"/>
              </a:rPr>
              <a:t>https://eli5.readthedocs.io/en/latest/blackbox/permutation_importance.html</a:t>
            </a:r>
            <a:endParaRPr lang="ru-RU" sz="1350"/>
          </a:p>
          <a:p>
            <a:r>
              <a:rPr lang="en-US" sz="1350">
                <a:hlinkClick r:id="rId4"/>
              </a:rPr>
              <a:t>https://www.kaggle.com/dansbecker/permutation-importance</a:t>
            </a:r>
            <a:endParaRPr lang="ru-RU" sz="1350"/>
          </a:p>
        </p:txBody>
      </p:sp>
      <p:sp>
        <p:nvSpPr>
          <p:cNvPr id="12" name="TextBox 11"/>
          <p:cNvSpPr txBox="1"/>
          <p:nvPr/>
        </p:nvSpPr>
        <p:spPr>
          <a:xfrm>
            <a:off x="5614868" y="2215610"/>
            <a:ext cx="658227" cy="369332"/>
          </a:xfrm>
          <a:prstGeom prst="rect">
            <a:avLst/>
          </a:prstGeom>
          <a:solidFill>
            <a:schemeClr val="bg1"/>
          </a:solidFill>
        </p:spPr>
        <p:txBody>
          <a:bodyPr wrap="square" rtlCol="0">
            <a:spAutoFit/>
          </a:bodyPr>
          <a:lstStyle/>
          <a:p>
            <a:endParaRPr lang="ru-RU" dirty="0"/>
          </a:p>
        </p:txBody>
      </p:sp>
      <p:sp>
        <p:nvSpPr>
          <p:cNvPr id="14" name="TextBox 13"/>
          <p:cNvSpPr txBox="1"/>
          <p:nvPr/>
        </p:nvSpPr>
        <p:spPr>
          <a:xfrm>
            <a:off x="6310243" y="2215610"/>
            <a:ext cx="654601" cy="369332"/>
          </a:xfrm>
          <a:prstGeom prst="rect">
            <a:avLst/>
          </a:prstGeom>
          <a:solidFill>
            <a:schemeClr val="bg1"/>
          </a:solidFill>
        </p:spPr>
        <p:txBody>
          <a:bodyPr wrap="square" rtlCol="0">
            <a:spAutoFit/>
          </a:bodyPr>
          <a:lstStyle/>
          <a:p>
            <a:endParaRPr lang="ru-RU" dirty="0"/>
          </a:p>
        </p:txBody>
      </p:sp>
      <p:sp>
        <p:nvSpPr>
          <p:cNvPr id="17" name="TextBox 16"/>
          <p:cNvSpPr txBox="1"/>
          <p:nvPr/>
        </p:nvSpPr>
        <p:spPr>
          <a:xfrm>
            <a:off x="7990634" y="2223167"/>
            <a:ext cx="654601" cy="369332"/>
          </a:xfrm>
          <a:prstGeom prst="rect">
            <a:avLst/>
          </a:prstGeom>
          <a:solidFill>
            <a:schemeClr val="bg1"/>
          </a:solidFill>
        </p:spPr>
        <p:txBody>
          <a:bodyPr wrap="square" rtlCol="0">
            <a:spAutoFit/>
          </a:bodyPr>
          <a:lstStyle/>
          <a:p>
            <a:endParaRPr lang="ru-RU" dirty="0"/>
          </a:p>
        </p:txBody>
      </p:sp>
      <p:sp>
        <p:nvSpPr>
          <p:cNvPr id="18" name="TextBox 17"/>
          <p:cNvSpPr txBox="1"/>
          <p:nvPr/>
        </p:nvSpPr>
        <p:spPr>
          <a:xfrm>
            <a:off x="5402772" y="2369498"/>
            <a:ext cx="1035313" cy="215444"/>
          </a:xfrm>
          <a:prstGeom prst="rect">
            <a:avLst/>
          </a:prstGeom>
          <a:noFill/>
        </p:spPr>
        <p:txBody>
          <a:bodyPr wrap="square" rtlCol="0">
            <a:spAutoFit/>
          </a:bodyPr>
          <a:lstStyle/>
          <a:p>
            <a:pPr algn="ctr"/>
            <a:r>
              <a:rPr lang="en-US" sz="800" b="1" dirty="0"/>
              <a:t>Height at 20</a:t>
            </a:r>
            <a:endParaRPr lang="ru-RU" sz="800" b="1" dirty="0"/>
          </a:p>
        </p:txBody>
      </p:sp>
      <p:sp>
        <p:nvSpPr>
          <p:cNvPr id="19" name="TextBox 18"/>
          <p:cNvSpPr txBox="1"/>
          <p:nvPr/>
        </p:nvSpPr>
        <p:spPr>
          <a:xfrm>
            <a:off x="6199703" y="2377055"/>
            <a:ext cx="1035313" cy="215444"/>
          </a:xfrm>
          <a:prstGeom prst="rect">
            <a:avLst/>
          </a:prstGeom>
          <a:noFill/>
        </p:spPr>
        <p:txBody>
          <a:bodyPr wrap="square" rtlCol="0">
            <a:spAutoFit/>
          </a:bodyPr>
          <a:lstStyle/>
          <a:p>
            <a:pPr algn="ctr"/>
            <a:r>
              <a:rPr lang="en-US" sz="800" b="1" dirty="0"/>
              <a:t>Height at 10</a:t>
            </a:r>
            <a:endParaRPr lang="ru-RU" sz="800" b="1" dirty="0"/>
          </a:p>
        </p:txBody>
      </p:sp>
      <p:sp>
        <p:nvSpPr>
          <p:cNvPr id="22" name="TextBox 21"/>
          <p:cNvSpPr txBox="1"/>
          <p:nvPr/>
        </p:nvSpPr>
        <p:spPr>
          <a:xfrm>
            <a:off x="7748432" y="2369498"/>
            <a:ext cx="1035313" cy="215444"/>
          </a:xfrm>
          <a:prstGeom prst="rect">
            <a:avLst/>
          </a:prstGeom>
          <a:noFill/>
        </p:spPr>
        <p:txBody>
          <a:bodyPr wrap="square" rtlCol="0">
            <a:spAutoFit/>
          </a:bodyPr>
          <a:lstStyle/>
          <a:p>
            <a:pPr algn="ctr"/>
            <a:r>
              <a:rPr lang="en-US" sz="800" b="1" dirty="0"/>
              <a:t># of friends at 10</a:t>
            </a:r>
            <a:endParaRPr lang="ru-RU" sz="800" b="1" dirty="0"/>
          </a:p>
        </p:txBody>
      </p:sp>
    </p:spTree>
    <p:extLst>
      <p:ext uri="{BB962C8B-B14F-4D97-AF65-F5344CB8AC3E}">
        <p14:creationId xmlns:p14="http://schemas.microsoft.com/office/powerpoint/2010/main" val="36074109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91E6627-8AD8-47C5-BDCC-4287632F0315}"/>
              </a:ext>
            </a:extLst>
          </p:cNvPr>
          <p:cNvSpPr>
            <a:spLocks noGrp="1"/>
          </p:cNvSpPr>
          <p:nvPr>
            <p:ph type="title"/>
          </p:nvPr>
        </p:nvSpPr>
        <p:spPr>
          <a:xfrm>
            <a:off x="290719" y="154575"/>
            <a:ext cx="8629051" cy="493954"/>
          </a:xfrm>
        </p:spPr>
        <p:txBody>
          <a:bodyPr>
            <a:noAutofit/>
          </a:bodyPr>
          <a:lstStyle/>
          <a:p>
            <a:r>
              <a:rPr lang="en-US" sz="1800" dirty="0"/>
              <a:t>Dataset for the examples</a:t>
            </a:r>
            <a:endParaRPr lang="ru-RU" sz="1800" dirty="0"/>
          </a:p>
        </p:txBody>
      </p:sp>
      <p:sp>
        <p:nvSpPr>
          <p:cNvPr id="3" name="Объект 2">
            <a:extLst>
              <a:ext uri="{FF2B5EF4-FFF2-40B4-BE49-F238E27FC236}">
                <a16:creationId xmlns:a16="http://schemas.microsoft.com/office/drawing/2014/main" id="{B975FF56-4090-4C9A-942A-63EC73CFE7BA}"/>
              </a:ext>
            </a:extLst>
          </p:cNvPr>
          <p:cNvSpPr>
            <a:spLocks noGrp="1"/>
          </p:cNvSpPr>
          <p:nvPr>
            <p:ph idx="1"/>
          </p:nvPr>
        </p:nvSpPr>
        <p:spPr>
          <a:xfrm>
            <a:off x="290720" y="864705"/>
            <a:ext cx="8629051" cy="3791522"/>
          </a:xfrm>
        </p:spPr>
        <p:txBody>
          <a:bodyPr>
            <a:normAutofit/>
          </a:bodyPr>
          <a:lstStyle/>
          <a:p>
            <a:pPr marL="0" indent="0">
              <a:buNone/>
            </a:pPr>
            <a:r>
              <a:rPr lang="en-US" sz="1500" dirty="0">
                <a:hlinkClick r:id="rId2"/>
              </a:rPr>
              <a:t>https://www.kaggle.com/mathan/fifa-2018-match-statistics</a:t>
            </a:r>
            <a:endParaRPr lang="en-US" sz="1500" dirty="0"/>
          </a:p>
          <a:p>
            <a:pPr marL="0" indent="0">
              <a:buNone/>
            </a:pPr>
            <a:r>
              <a:rPr lang="en-US" sz="1600" dirty="0"/>
              <a:t>Predict which team player will receive a "Man of the Match" for each game.</a:t>
            </a:r>
          </a:p>
          <a:p>
            <a:pPr marL="0" indent="0">
              <a:buNone/>
            </a:pPr>
            <a:endParaRPr lang="en-US" sz="1600" dirty="0"/>
          </a:p>
          <a:p>
            <a:pPr marL="0" indent="0">
              <a:buNone/>
            </a:pPr>
            <a:r>
              <a:rPr lang="en-US" sz="1600" dirty="0"/>
              <a:t>Available Data</a:t>
            </a:r>
            <a:r>
              <a:rPr lang="en-US" sz="1500" dirty="0"/>
              <a:t>:</a:t>
            </a:r>
            <a:endParaRPr lang="ru-RU" sz="1500" dirty="0"/>
          </a:p>
          <a:p>
            <a:pPr marL="0" indent="0">
              <a:buNone/>
            </a:pPr>
            <a:endParaRPr lang="ru-RU" sz="1500" dirty="0"/>
          </a:p>
          <a:p>
            <a:pPr marL="0" indent="0">
              <a:buNone/>
            </a:pPr>
            <a:endParaRPr lang="ru-RU" sz="1500" dirty="0"/>
          </a:p>
        </p:txBody>
      </p:sp>
      <p:sp>
        <p:nvSpPr>
          <p:cNvPr id="5" name="Rectangle 4">
            <a:extLst>
              <a:ext uri="{FF2B5EF4-FFF2-40B4-BE49-F238E27FC236}">
                <a16:creationId xmlns:a16="http://schemas.microsoft.com/office/drawing/2014/main" id="{3DD5AEC0-C055-0945-A8B7-3A34D7AC3542}"/>
              </a:ext>
            </a:extLst>
          </p:cNvPr>
          <p:cNvSpPr/>
          <p:nvPr/>
        </p:nvSpPr>
        <p:spPr>
          <a:xfrm>
            <a:off x="630785" y="2168866"/>
            <a:ext cx="3525579" cy="1962076"/>
          </a:xfrm>
          <a:prstGeom prst="rect">
            <a:avLst/>
          </a:prstGeom>
        </p:spPr>
        <p:txBody>
          <a:bodyPr wrap="square" numCol="1">
            <a:spAutoFit/>
          </a:bodyPr>
          <a:lstStyle/>
          <a:p>
            <a:pPr marL="214313" indent="-214313" fontAlgn="base">
              <a:buClr>
                <a:schemeClr val="accent6"/>
              </a:buClr>
              <a:buFont typeface="Arial" panose="020B0604020202020204" pitchFamily="34" charset="0"/>
              <a:buChar char="•"/>
            </a:pPr>
            <a:r>
              <a:rPr lang="en" sz="1350" b="1" dirty="0"/>
              <a:t>Playing Team</a:t>
            </a:r>
            <a:r>
              <a:rPr lang="ru-RU" sz="1350" b="1" dirty="0"/>
              <a:t>/</a:t>
            </a:r>
            <a:r>
              <a:rPr lang="en" sz="1350" b="1" dirty="0"/>
              <a:t>Opponent Team</a:t>
            </a:r>
          </a:p>
          <a:p>
            <a:pPr marL="214313" indent="-214313" fontAlgn="base">
              <a:buClr>
                <a:schemeClr val="accent6"/>
              </a:buClr>
              <a:buFont typeface="Arial" panose="020B0604020202020204" pitchFamily="34" charset="0"/>
              <a:buChar char="•"/>
            </a:pPr>
            <a:r>
              <a:rPr lang="en" sz="1350" b="1" dirty="0"/>
              <a:t>Number of goals scored by team</a:t>
            </a:r>
            <a:r>
              <a:rPr lang="en-US" sz="1350" b="1" dirty="0"/>
              <a:t>s</a:t>
            </a:r>
            <a:endParaRPr lang="en" sz="1350" b="1" dirty="0"/>
          </a:p>
          <a:p>
            <a:pPr marL="214313" indent="-214313" fontAlgn="base">
              <a:buClr>
                <a:schemeClr val="accent6"/>
              </a:buClr>
              <a:buFont typeface="Arial" panose="020B0604020202020204" pitchFamily="34" charset="0"/>
              <a:buChar char="•"/>
            </a:pPr>
            <a:r>
              <a:rPr lang="en" sz="1350" b="1" dirty="0"/>
              <a:t>Ball Possession %</a:t>
            </a:r>
          </a:p>
          <a:p>
            <a:pPr marL="214313" indent="-214313" fontAlgn="base">
              <a:buClr>
                <a:schemeClr val="accent6"/>
              </a:buClr>
              <a:buFont typeface="Arial" panose="020B0604020202020204" pitchFamily="34" charset="0"/>
              <a:buChar char="•"/>
            </a:pPr>
            <a:r>
              <a:rPr lang="en" sz="1350" b="1" dirty="0"/>
              <a:t>Number of attempts to score goal</a:t>
            </a:r>
          </a:p>
          <a:p>
            <a:pPr marL="214313" indent="-214313" fontAlgn="base">
              <a:buClr>
                <a:schemeClr val="accent6"/>
              </a:buClr>
              <a:buFont typeface="Arial" panose="020B0604020202020204" pitchFamily="34" charset="0"/>
              <a:buChar char="•"/>
            </a:pPr>
            <a:r>
              <a:rPr lang="en" sz="1350" b="1" dirty="0"/>
              <a:t>Number of opponent team's attempts blocked by the team</a:t>
            </a:r>
          </a:p>
          <a:p>
            <a:pPr marL="214313" indent="-214313" fontAlgn="base">
              <a:buClr>
                <a:schemeClr val="accent6"/>
              </a:buClr>
              <a:buFont typeface="Arial" panose="020B0604020202020204" pitchFamily="34" charset="0"/>
              <a:buChar char="•"/>
            </a:pPr>
            <a:r>
              <a:rPr lang="en" sz="1350" b="1" dirty="0"/>
              <a:t>Number of corner shots used</a:t>
            </a:r>
          </a:p>
          <a:p>
            <a:pPr marL="214313" indent="-214313" fontAlgn="base">
              <a:buClr>
                <a:schemeClr val="accent6"/>
              </a:buClr>
              <a:buFont typeface="Arial" panose="020B0604020202020204" pitchFamily="34" charset="0"/>
              <a:buChar char="•"/>
            </a:pPr>
            <a:r>
              <a:rPr lang="en" sz="1350" b="1" dirty="0"/>
              <a:t>Number of off-side events</a:t>
            </a:r>
          </a:p>
          <a:p>
            <a:pPr marL="214313" indent="-214313" fontAlgn="base">
              <a:buClr>
                <a:schemeClr val="accent6"/>
              </a:buClr>
              <a:buFont typeface="Arial" panose="020B0604020202020204" pitchFamily="34" charset="0"/>
              <a:buChar char="•"/>
            </a:pPr>
            <a:r>
              <a:rPr lang="en" sz="1350" b="1" dirty="0"/>
              <a:t>Number saves by the goal keeper</a:t>
            </a:r>
            <a:endParaRPr lang="ru-RU" sz="1350" b="1" dirty="0"/>
          </a:p>
        </p:txBody>
      </p:sp>
      <p:sp>
        <p:nvSpPr>
          <p:cNvPr id="6" name="Прямоугольник 5"/>
          <p:cNvSpPr/>
          <p:nvPr/>
        </p:nvSpPr>
        <p:spPr>
          <a:xfrm>
            <a:off x="4685355" y="2168866"/>
            <a:ext cx="3755841" cy="2031325"/>
          </a:xfrm>
          <a:prstGeom prst="rect">
            <a:avLst/>
          </a:prstGeom>
        </p:spPr>
        <p:txBody>
          <a:bodyPr wrap="square">
            <a:spAutoFit/>
          </a:bodyPr>
          <a:lstStyle/>
          <a:p>
            <a:pPr marL="214313" indent="-214313" fontAlgn="base">
              <a:buClr>
                <a:schemeClr val="accent6"/>
              </a:buClr>
              <a:buFont typeface="Arial" panose="020B0604020202020204" pitchFamily="34" charset="0"/>
              <a:buChar char="•"/>
            </a:pPr>
            <a:r>
              <a:rPr lang="en" sz="1400" b="1" dirty="0"/>
              <a:t>Pass Accuracy %Percentage of passes that reached the same team player as aimed</a:t>
            </a:r>
          </a:p>
          <a:p>
            <a:pPr marL="214313" indent="-214313" fontAlgn="base">
              <a:buClr>
                <a:schemeClr val="accent6"/>
              </a:buClr>
              <a:buFont typeface="Arial" panose="020B0604020202020204" pitchFamily="34" charset="0"/>
              <a:buChar char="•"/>
            </a:pPr>
            <a:r>
              <a:rPr lang="en" sz="1400" b="1" dirty="0"/>
              <a:t>Total number of passes by the team</a:t>
            </a:r>
          </a:p>
          <a:p>
            <a:pPr marL="214313" indent="-214313" fontAlgn="base">
              <a:buClr>
                <a:schemeClr val="accent6"/>
              </a:buClr>
              <a:buFont typeface="Arial" panose="020B0604020202020204" pitchFamily="34" charset="0"/>
              <a:buChar char="•"/>
            </a:pPr>
            <a:r>
              <a:rPr lang="en" sz="1400" b="1" dirty="0"/>
              <a:t>Total distance covered by the team members in this game</a:t>
            </a:r>
          </a:p>
          <a:p>
            <a:pPr marL="214313" indent="-214313" fontAlgn="base">
              <a:buClr>
                <a:schemeClr val="accent6"/>
              </a:buClr>
              <a:buFont typeface="Arial" panose="020B0604020202020204" pitchFamily="34" charset="0"/>
              <a:buChar char="•"/>
            </a:pPr>
            <a:r>
              <a:rPr lang="en" sz="1400" b="1" dirty="0"/>
              <a:t>Number of Yellow &amp; Red warning received</a:t>
            </a:r>
          </a:p>
          <a:p>
            <a:pPr marL="214313" indent="-214313" fontAlgn="base">
              <a:buClr>
                <a:schemeClr val="accent6"/>
              </a:buClr>
              <a:buFont typeface="Arial" panose="020B0604020202020204" pitchFamily="34" charset="0"/>
              <a:buChar char="•"/>
            </a:pPr>
            <a:r>
              <a:rPr lang="en" sz="1400" b="1" dirty="0"/>
              <a:t>Man of the Match - </a:t>
            </a:r>
            <a:r>
              <a:rPr lang="en" sz="1400" b="1" u="sng" dirty="0"/>
              <a:t>Did this team member win Man of the Match?</a:t>
            </a:r>
          </a:p>
          <a:p>
            <a:pPr marL="214313" indent="-214313" fontAlgn="base">
              <a:buClr>
                <a:schemeClr val="accent6"/>
              </a:buClr>
              <a:buFont typeface="Arial" panose="020B0604020202020204" pitchFamily="34" charset="0"/>
              <a:buChar char="•"/>
            </a:pPr>
            <a:r>
              <a:rPr lang="en" sz="1400" b="1" dirty="0"/>
              <a:t>…</a:t>
            </a:r>
          </a:p>
        </p:txBody>
      </p:sp>
    </p:spTree>
    <p:extLst>
      <p:ext uri="{BB962C8B-B14F-4D97-AF65-F5344CB8AC3E}">
        <p14:creationId xmlns:p14="http://schemas.microsoft.com/office/powerpoint/2010/main" val="25340319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EF17B45-5E97-45BD-94C1-E84EC10D5202}"/>
              </a:ext>
            </a:extLst>
          </p:cNvPr>
          <p:cNvSpPr>
            <a:spLocks noGrp="1"/>
          </p:cNvSpPr>
          <p:nvPr>
            <p:ph type="title"/>
          </p:nvPr>
        </p:nvSpPr>
        <p:spPr/>
        <p:txBody>
          <a:bodyPr>
            <a:normAutofit/>
          </a:bodyPr>
          <a:lstStyle/>
          <a:p>
            <a:r>
              <a:rPr lang="en-US"/>
              <a:t>Permutation Importance</a:t>
            </a:r>
            <a:endParaRPr lang="ru-RU"/>
          </a:p>
        </p:txBody>
      </p:sp>
      <p:sp>
        <p:nvSpPr>
          <p:cNvPr id="16" name="Прямоугольник 15">
            <a:extLst>
              <a:ext uri="{FF2B5EF4-FFF2-40B4-BE49-F238E27FC236}">
                <a16:creationId xmlns:a16="http://schemas.microsoft.com/office/drawing/2014/main" id="{1DAD0FE4-658A-4A34-8E76-608EBED9BE58}"/>
              </a:ext>
            </a:extLst>
          </p:cNvPr>
          <p:cNvSpPr/>
          <p:nvPr/>
        </p:nvSpPr>
        <p:spPr>
          <a:xfrm>
            <a:off x="3585482" y="2236879"/>
            <a:ext cx="4485420" cy="2246769"/>
          </a:xfrm>
          <a:prstGeom prst="rect">
            <a:avLst/>
          </a:prstGeom>
        </p:spPr>
        <p:txBody>
          <a:bodyPr wrap="square">
            <a:spAutoFit/>
          </a:bodyPr>
          <a:lstStyle/>
          <a:p>
            <a:pPr marL="214313" indent="-214313">
              <a:buClr>
                <a:schemeClr val="accent6"/>
              </a:buClr>
              <a:buFont typeface="Arial" panose="020B0604020202020204" pitchFamily="34" charset="0"/>
              <a:buChar char="•"/>
            </a:pPr>
            <a:r>
              <a:rPr lang="en-US" sz="1400" dirty="0"/>
              <a:t>The values ​​at the top are the most important features, while the values ​​at the bottom are less important. </a:t>
            </a:r>
          </a:p>
          <a:p>
            <a:pPr marL="214313" indent="-214313">
              <a:buClr>
                <a:schemeClr val="accent6"/>
              </a:buClr>
              <a:buFont typeface="Arial" panose="020B0604020202020204" pitchFamily="34" charset="0"/>
              <a:buChar char="•"/>
            </a:pPr>
            <a:r>
              <a:rPr lang="en-US" sz="1400" dirty="0"/>
              <a:t>The first number is how much the accuracy of the model has decreased due to random shuffling. </a:t>
            </a:r>
          </a:p>
          <a:p>
            <a:pPr marL="214313" indent="-214313">
              <a:buClr>
                <a:schemeClr val="accent6"/>
              </a:buClr>
              <a:buFont typeface="Arial" panose="020B0604020202020204" pitchFamily="34" charset="0"/>
              <a:buChar char="•"/>
            </a:pPr>
            <a:r>
              <a:rPr lang="en-US" sz="1400" dirty="0"/>
              <a:t>The number after the ± shows how the precision varies from one permutation to the other.</a:t>
            </a:r>
          </a:p>
          <a:p>
            <a:pPr marL="214313" indent="-214313">
              <a:buClr>
                <a:schemeClr val="accent6"/>
              </a:buClr>
              <a:buFont typeface="Arial" panose="020B0604020202020204" pitchFamily="34" charset="0"/>
              <a:buChar char="•"/>
            </a:pPr>
            <a:r>
              <a:rPr lang="en-US" sz="1400" dirty="0"/>
              <a:t>In the case of negative values, the predictions on the permuted data turned out to be more accurate than the real data (feature is not important + the dataset is not big enough).</a:t>
            </a:r>
            <a:endParaRPr lang="ru-RU" sz="1350" dirty="0"/>
          </a:p>
        </p:txBody>
      </p:sp>
      <p:pic>
        <p:nvPicPr>
          <p:cNvPr id="9" name="Рисунок 8">
            <a:extLst>
              <a:ext uri="{FF2B5EF4-FFF2-40B4-BE49-F238E27FC236}">
                <a16:creationId xmlns:a16="http://schemas.microsoft.com/office/drawing/2014/main" id="{4B863666-6F8D-43D6-B605-DE6B093A9809}"/>
              </a:ext>
            </a:extLst>
          </p:cNvPr>
          <p:cNvPicPr>
            <a:picLocks noChangeAspect="1"/>
          </p:cNvPicPr>
          <p:nvPr/>
        </p:nvPicPr>
        <p:blipFill>
          <a:blip r:embed="rId3"/>
          <a:stretch>
            <a:fillRect/>
          </a:stretch>
        </p:blipFill>
        <p:spPr>
          <a:xfrm>
            <a:off x="391477" y="2085422"/>
            <a:ext cx="2823083" cy="2903360"/>
          </a:xfrm>
          <a:prstGeom prst="rect">
            <a:avLst/>
          </a:prstGeom>
        </p:spPr>
      </p:pic>
      <p:sp>
        <p:nvSpPr>
          <p:cNvPr id="12" name="Объект 9">
            <a:extLst>
              <a:ext uri="{FF2B5EF4-FFF2-40B4-BE49-F238E27FC236}">
                <a16:creationId xmlns:a16="http://schemas.microsoft.com/office/drawing/2014/main" id="{7A10C96A-8E63-4642-9BEF-4F42FCA23BB3}"/>
              </a:ext>
            </a:extLst>
          </p:cNvPr>
          <p:cNvSpPr>
            <a:spLocks noGrp="1"/>
          </p:cNvSpPr>
          <p:nvPr>
            <p:ph idx="1"/>
          </p:nvPr>
        </p:nvSpPr>
        <p:spPr>
          <a:xfrm>
            <a:off x="290719" y="864705"/>
            <a:ext cx="6567281" cy="1184123"/>
          </a:xfrm>
        </p:spPr>
        <p:txBody>
          <a:bodyPr>
            <a:normAutofit/>
          </a:bodyPr>
          <a:lstStyle/>
          <a:p>
            <a:pPr marL="0" indent="0">
              <a:lnSpc>
                <a:spcPct val="110000"/>
              </a:lnSpc>
              <a:buNone/>
            </a:pPr>
            <a:r>
              <a:rPr lang="en-US" sz="1200" b="1" dirty="0">
                <a:solidFill>
                  <a:srgbClr val="00B050"/>
                </a:solidFill>
              </a:rPr>
              <a:t>import</a:t>
            </a:r>
            <a:r>
              <a:rPr lang="en-US" sz="1200" b="1" dirty="0"/>
              <a:t> eli5</a:t>
            </a:r>
            <a:br>
              <a:rPr lang="ru-RU" sz="1200" b="1" dirty="0"/>
            </a:br>
            <a:r>
              <a:rPr lang="en-US" sz="1200" b="1" dirty="0">
                <a:solidFill>
                  <a:srgbClr val="00B050"/>
                </a:solidFill>
              </a:rPr>
              <a:t>from</a:t>
            </a:r>
            <a:r>
              <a:rPr lang="en-US" sz="1200" b="1" dirty="0"/>
              <a:t> eli5.sklearn </a:t>
            </a:r>
            <a:r>
              <a:rPr lang="en-US" sz="1200" b="1" dirty="0">
                <a:solidFill>
                  <a:srgbClr val="00B050"/>
                </a:solidFill>
              </a:rPr>
              <a:t>import </a:t>
            </a:r>
            <a:r>
              <a:rPr lang="en-US" sz="1200" b="1" dirty="0" err="1"/>
              <a:t>PermutationImportance</a:t>
            </a:r>
            <a:endParaRPr lang="en-US" sz="1200" b="1" dirty="0"/>
          </a:p>
          <a:p>
            <a:pPr marL="0" indent="0">
              <a:lnSpc>
                <a:spcPct val="110000"/>
              </a:lnSpc>
              <a:buNone/>
            </a:pPr>
            <a:r>
              <a:rPr lang="en-US" sz="1200" b="1" dirty="0"/>
              <a:t>perm = </a:t>
            </a:r>
            <a:r>
              <a:rPr lang="en-US" sz="1200" b="1" dirty="0" err="1"/>
              <a:t>PermutationImportance</a:t>
            </a:r>
            <a:r>
              <a:rPr lang="en-US" sz="1200" b="1" dirty="0"/>
              <a:t>(</a:t>
            </a:r>
            <a:r>
              <a:rPr lang="en-US" sz="1200" b="1" dirty="0" err="1"/>
              <a:t>my_model</a:t>
            </a:r>
            <a:r>
              <a:rPr lang="en-US" sz="1200" b="1" dirty="0"/>
              <a:t>, </a:t>
            </a:r>
            <a:r>
              <a:rPr lang="en-US" sz="1200" b="1" dirty="0" err="1"/>
              <a:t>random_state</a:t>
            </a:r>
            <a:r>
              <a:rPr lang="en-US" sz="1200" b="1" dirty="0"/>
              <a:t>=1).fit(</a:t>
            </a:r>
            <a:r>
              <a:rPr lang="en-US" sz="1200" b="1" dirty="0" err="1"/>
              <a:t>val_X</a:t>
            </a:r>
            <a:r>
              <a:rPr lang="en-US" sz="1200" b="1" dirty="0"/>
              <a:t>, </a:t>
            </a:r>
            <a:r>
              <a:rPr lang="en-US" sz="1200" b="1" dirty="0" err="1"/>
              <a:t>val_y</a:t>
            </a:r>
            <a:r>
              <a:rPr lang="en-US" sz="1200" b="1" dirty="0"/>
              <a:t>)</a:t>
            </a:r>
            <a:br>
              <a:rPr lang="ru-RU" sz="1200" b="1" dirty="0"/>
            </a:br>
            <a:r>
              <a:rPr lang="en-US" sz="1200" b="1" dirty="0"/>
              <a:t>eli5.show_weights(perm, </a:t>
            </a:r>
            <a:r>
              <a:rPr lang="en-US" sz="1200" b="1" dirty="0" err="1"/>
              <a:t>feature_names</a:t>
            </a:r>
            <a:r>
              <a:rPr lang="en-US" sz="1200" b="1" dirty="0"/>
              <a:t> = </a:t>
            </a:r>
            <a:r>
              <a:rPr lang="en-US" sz="1200" b="1" dirty="0" err="1"/>
              <a:t>val_X.columns.tolist</a:t>
            </a:r>
            <a:r>
              <a:rPr lang="en-US" sz="1200" b="1" dirty="0"/>
              <a:t>())</a:t>
            </a:r>
            <a:endParaRPr lang="ru-RU" sz="1200" b="1" dirty="0"/>
          </a:p>
        </p:txBody>
      </p:sp>
    </p:spTree>
    <p:extLst>
      <p:ext uri="{BB962C8B-B14F-4D97-AF65-F5344CB8AC3E}">
        <p14:creationId xmlns:p14="http://schemas.microsoft.com/office/powerpoint/2010/main" val="29516434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EF17B45-5E97-45BD-94C1-E84EC10D5202}"/>
              </a:ext>
            </a:extLst>
          </p:cNvPr>
          <p:cNvSpPr>
            <a:spLocks noGrp="1"/>
          </p:cNvSpPr>
          <p:nvPr>
            <p:ph type="title"/>
          </p:nvPr>
        </p:nvSpPr>
        <p:spPr/>
        <p:txBody>
          <a:bodyPr>
            <a:normAutofit/>
          </a:bodyPr>
          <a:lstStyle/>
          <a:p>
            <a:r>
              <a:rPr lang="en-US"/>
              <a:t>Permutation Importance</a:t>
            </a:r>
            <a:endParaRPr lang="ru-RU"/>
          </a:p>
        </p:txBody>
      </p:sp>
      <p:sp>
        <p:nvSpPr>
          <p:cNvPr id="10" name="Объект 9">
            <a:extLst>
              <a:ext uri="{FF2B5EF4-FFF2-40B4-BE49-F238E27FC236}">
                <a16:creationId xmlns:a16="http://schemas.microsoft.com/office/drawing/2014/main" id="{6A442D7C-0DC4-425B-9DF3-AA7CBE2E299F}"/>
              </a:ext>
            </a:extLst>
          </p:cNvPr>
          <p:cNvSpPr>
            <a:spLocks noGrp="1"/>
          </p:cNvSpPr>
          <p:nvPr>
            <p:ph idx="1"/>
          </p:nvPr>
        </p:nvSpPr>
        <p:spPr>
          <a:xfrm>
            <a:off x="290719" y="864705"/>
            <a:ext cx="6567281" cy="1184123"/>
          </a:xfrm>
        </p:spPr>
        <p:txBody>
          <a:bodyPr>
            <a:normAutofit/>
          </a:bodyPr>
          <a:lstStyle/>
          <a:p>
            <a:pPr marL="0" indent="0">
              <a:lnSpc>
                <a:spcPct val="110000"/>
              </a:lnSpc>
              <a:buNone/>
            </a:pPr>
            <a:r>
              <a:rPr lang="en-US" sz="1200" b="1" dirty="0">
                <a:solidFill>
                  <a:srgbClr val="00B050"/>
                </a:solidFill>
              </a:rPr>
              <a:t>import</a:t>
            </a:r>
            <a:r>
              <a:rPr lang="en-US" sz="1200" b="1" dirty="0"/>
              <a:t> eli5</a:t>
            </a:r>
            <a:br>
              <a:rPr lang="ru-RU" sz="1200" b="1" dirty="0"/>
            </a:br>
            <a:r>
              <a:rPr lang="en-US" sz="1200" b="1" dirty="0">
                <a:solidFill>
                  <a:srgbClr val="00B050"/>
                </a:solidFill>
              </a:rPr>
              <a:t>from</a:t>
            </a:r>
            <a:r>
              <a:rPr lang="en-US" sz="1200" b="1" dirty="0"/>
              <a:t> eli5.sklearn </a:t>
            </a:r>
            <a:r>
              <a:rPr lang="en-US" sz="1200" b="1" dirty="0">
                <a:solidFill>
                  <a:srgbClr val="00B050"/>
                </a:solidFill>
              </a:rPr>
              <a:t>import </a:t>
            </a:r>
            <a:r>
              <a:rPr lang="en-US" sz="1200" b="1" dirty="0" err="1"/>
              <a:t>PermutationImportance</a:t>
            </a:r>
            <a:endParaRPr lang="en-US" sz="1200" b="1" dirty="0"/>
          </a:p>
          <a:p>
            <a:pPr marL="0" indent="0">
              <a:lnSpc>
                <a:spcPct val="110000"/>
              </a:lnSpc>
              <a:buNone/>
            </a:pPr>
            <a:r>
              <a:rPr lang="en-US" sz="1200" b="1" dirty="0"/>
              <a:t>perm = </a:t>
            </a:r>
            <a:r>
              <a:rPr lang="en-US" sz="1200" b="1" dirty="0" err="1"/>
              <a:t>PermutationImportance</a:t>
            </a:r>
            <a:r>
              <a:rPr lang="en-US" sz="1200" b="1" dirty="0"/>
              <a:t>(</a:t>
            </a:r>
            <a:r>
              <a:rPr lang="en-US" sz="1200" b="1" dirty="0" err="1"/>
              <a:t>my_model</a:t>
            </a:r>
            <a:r>
              <a:rPr lang="en-US" sz="1200" b="1" dirty="0"/>
              <a:t>, </a:t>
            </a:r>
            <a:r>
              <a:rPr lang="en-US" sz="1200" b="1" dirty="0" err="1"/>
              <a:t>random_state</a:t>
            </a:r>
            <a:r>
              <a:rPr lang="en-US" sz="1200" b="1" dirty="0"/>
              <a:t>=1).fit(</a:t>
            </a:r>
            <a:r>
              <a:rPr lang="en-US" sz="1200" b="1" dirty="0" err="1"/>
              <a:t>val_X</a:t>
            </a:r>
            <a:r>
              <a:rPr lang="en-US" sz="1200" b="1" dirty="0"/>
              <a:t>, </a:t>
            </a:r>
            <a:r>
              <a:rPr lang="en-US" sz="1200" b="1" dirty="0" err="1"/>
              <a:t>val_y</a:t>
            </a:r>
            <a:r>
              <a:rPr lang="en-US" sz="1200" b="1" dirty="0"/>
              <a:t>)</a:t>
            </a:r>
            <a:br>
              <a:rPr lang="ru-RU" sz="1200" b="1" dirty="0"/>
            </a:br>
            <a:r>
              <a:rPr lang="en-US" sz="1200" b="1" dirty="0"/>
              <a:t>eli5.show_weights(perm, </a:t>
            </a:r>
            <a:r>
              <a:rPr lang="en-US" sz="1200" b="1" dirty="0" err="1"/>
              <a:t>feature_names</a:t>
            </a:r>
            <a:r>
              <a:rPr lang="en-US" sz="1200" b="1" dirty="0"/>
              <a:t> = </a:t>
            </a:r>
            <a:r>
              <a:rPr lang="en-US" sz="1200" b="1" dirty="0" err="1"/>
              <a:t>val_X.columns.tolist</a:t>
            </a:r>
            <a:r>
              <a:rPr lang="en-US" sz="1200" b="1" dirty="0"/>
              <a:t>())</a:t>
            </a:r>
            <a:endParaRPr lang="ru-RU" sz="1200" b="1" dirty="0"/>
          </a:p>
        </p:txBody>
      </p:sp>
      <p:pic>
        <p:nvPicPr>
          <p:cNvPr id="15" name="Рисунок 14">
            <a:extLst>
              <a:ext uri="{FF2B5EF4-FFF2-40B4-BE49-F238E27FC236}">
                <a16:creationId xmlns:a16="http://schemas.microsoft.com/office/drawing/2014/main" id="{7147CE11-C182-4367-BC85-A424305BB84E}"/>
              </a:ext>
            </a:extLst>
          </p:cNvPr>
          <p:cNvPicPr>
            <a:picLocks noChangeAspect="1"/>
          </p:cNvPicPr>
          <p:nvPr/>
        </p:nvPicPr>
        <p:blipFill>
          <a:blip r:embed="rId3"/>
          <a:stretch>
            <a:fillRect/>
          </a:stretch>
        </p:blipFill>
        <p:spPr>
          <a:xfrm>
            <a:off x="391477" y="2085422"/>
            <a:ext cx="2823083" cy="2903360"/>
          </a:xfrm>
          <a:prstGeom prst="rect">
            <a:avLst/>
          </a:prstGeom>
        </p:spPr>
      </p:pic>
      <p:sp>
        <p:nvSpPr>
          <p:cNvPr id="16" name="Прямоугольник 15">
            <a:extLst>
              <a:ext uri="{FF2B5EF4-FFF2-40B4-BE49-F238E27FC236}">
                <a16:creationId xmlns:a16="http://schemas.microsoft.com/office/drawing/2014/main" id="{1DAD0FE4-658A-4A34-8E76-608EBED9BE58}"/>
              </a:ext>
            </a:extLst>
          </p:cNvPr>
          <p:cNvSpPr/>
          <p:nvPr/>
        </p:nvSpPr>
        <p:spPr>
          <a:xfrm>
            <a:off x="3540986" y="2531603"/>
            <a:ext cx="4121837" cy="2031325"/>
          </a:xfrm>
          <a:prstGeom prst="rect">
            <a:avLst/>
          </a:prstGeom>
        </p:spPr>
        <p:txBody>
          <a:bodyPr wrap="square">
            <a:spAutoFit/>
          </a:bodyPr>
          <a:lstStyle/>
          <a:p>
            <a:r>
              <a:rPr lang="en-US" sz="1400" dirty="0"/>
              <a:t>At the same time, it is not clear how the feature affects on the decision-making process If it has an average Permutation Importance. </a:t>
            </a:r>
          </a:p>
          <a:p>
            <a:endParaRPr lang="en-US" sz="1400" dirty="0"/>
          </a:p>
          <a:p>
            <a:r>
              <a:rPr lang="en-US" sz="1400" dirty="0"/>
              <a:t>It may mean that it has: </a:t>
            </a:r>
          </a:p>
          <a:p>
            <a:endParaRPr lang="en-US" sz="1400" dirty="0"/>
          </a:p>
          <a:p>
            <a:pPr>
              <a:buFont typeface="Arial" pitchFamily="34" charset="0"/>
              <a:buChar char="•"/>
            </a:pPr>
            <a:r>
              <a:rPr lang="en-US" sz="1400" dirty="0"/>
              <a:t>  great effect for several predictions, but not in general </a:t>
            </a:r>
          </a:p>
          <a:p>
            <a:pPr>
              <a:buFont typeface="Arial" pitchFamily="34" charset="0"/>
              <a:buChar char="•"/>
            </a:pPr>
            <a:r>
              <a:rPr lang="en-US" sz="1400" dirty="0"/>
              <a:t>  average effect for all predictions.</a:t>
            </a:r>
            <a:endParaRPr lang="ru-RU" sz="1350" dirty="0"/>
          </a:p>
        </p:txBody>
      </p:sp>
    </p:spTree>
    <p:extLst>
      <p:ext uri="{BB962C8B-B14F-4D97-AF65-F5344CB8AC3E}">
        <p14:creationId xmlns:p14="http://schemas.microsoft.com/office/powerpoint/2010/main" val="27035291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BF660CF-D649-479F-ABE0-EAA8FE008D7F}"/>
              </a:ext>
            </a:extLst>
          </p:cNvPr>
          <p:cNvSpPr>
            <a:spLocks noGrp="1"/>
          </p:cNvSpPr>
          <p:nvPr>
            <p:ph type="title"/>
          </p:nvPr>
        </p:nvSpPr>
        <p:spPr/>
        <p:txBody>
          <a:bodyPr>
            <a:normAutofit/>
          </a:bodyPr>
          <a:lstStyle/>
          <a:p>
            <a:r>
              <a:rPr lang="ru-RU" err="1"/>
              <a:t>Partial</a:t>
            </a:r>
            <a:r>
              <a:rPr lang="ru-RU"/>
              <a:t> </a:t>
            </a:r>
            <a:r>
              <a:rPr lang="ru-RU" err="1"/>
              <a:t>Dependence</a:t>
            </a:r>
            <a:r>
              <a:rPr lang="ru-RU"/>
              <a:t> </a:t>
            </a:r>
            <a:r>
              <a:rPr lang="ru-RU" err="1"/>
              <a:t>Plots</a:t>
            </a:r>
            <a:r>
              <a:rPr lang="ru-RU"/>
              <a:t> (PDP)</a:t>
            </a:r>
          </a:p>
        </p:txBody>
      </p:sp>
      <p:sp>
        <p:nvSpPr>
          <p:cNvPr id="3" name="Объект 2">
            <a:extLst>
              <a:ext uri="{FF2B5EF4-FFF2-40B4-BE49-F238E27FC236}">
                <a16:creationId xmlns:a16="http://schemas.microsoft.com/office/drawing/2014/main" id="{D06F125C-4341-439B-8824-8D166EAA2446}"/>
              </a:ext>
            </a:extLst>
          </p:cNvPr>
          <p:cNvSpPr>
            <a:spLocks noGrp="1"/>
          </p:cNvSpPr>
          <p:nvPr>
            <p:ph idx="1"/>
          </p:nvPr>
        </p:nvSpPr>
        <p:spPr/>
        <p:txBody>
          <a:bodyPr>
            <a:normAutofit/>
          </a:bodyPr>
          <a:lstStyle/>
          <a:p>
            <a:pPr marL="0" indent="0">
              <a:buNone/>
            </a:pPr>
            <a:r>
              <a:rPr lang="en-US" sz="1400" dirty="0"/>
              <a:t>The importance of the function shows which features most influence the forecasts, PDP shows how a </a:t>
            </a:r>
            <a:r>
              <a:rPr lang="en-US" sz="1400" b="1" dirty="0"/>
              <a:t>particular</a:t>
            </a:r>
            <a:r>
              <a:rPr lang="en-US" sz="1400" dirty="0"/>
              <a:t> </a:t>
            </a:r>
            <a:r>
              <a:rPr lang="en-US" sz="1400" b="1" dirty="0"/>
              <a:t>feature values</a:t>
            </a:r>
            <a:r>
              <a:rPr lang="en-US" sz="1400" dirty="0"/>
              <a:t> affects the forecast.</a:t>
            </a:r>
            <a:endParaRPr lang="ru-RU" sz="1400" dirty="0"/>
          </a:p>
        </p:txBody>
      </p:sp>
      <p:sp>
        <p:nvSpPr>
          <p:cNvPr id="8" name="Прямоугольник 7">
            <a:extLst>
              <a:ext uri="{FF2B5EF4-FFF2-40B4-BE49-F238E27FC236}">
                <a16:creationId xmlns:a16="http://schemas.microsoft.com/office/drawing/2014/main" id="{64ED7C3A-CF01-42C9-852B-129AAA435C65}"/>
              </a:ext>
            </a:extLst>
          </p:cNvPr>
          <p:cNvSpPr/>
          <p:nvPr/>
        </p:nvSpPr>
        <p:spPr>
          <a:xfrm>
            <a:off x="4572000" y="1840777"/>
            <a:ext cx="4572000" cy="2246769"/>
          </a:xfrm>
          <a:prstGeom prst="rect">
            <a:avLst/>
          </a:prstGeom>
        </p:spPr>
        <p:txBody>
          <a:bodyPr>
            <a:spAutoFit/>
          </a:bodyPr>
          <a:lstStyle/>
          <a:p>
            <a:r>
              <a:rPr lang="en-US" sz="1400" b="1" dirty="0">
                <a:solidFill>
                  <a:srgbClr val="00B050"/>
                </a:solidFill>
              </a:rPr>
              <a:t>from</a:t>
            </a:r>
            <a:r>
              <a:rPr lang="en-US" sz="1400" b="1" dirty="0"/>
              <a:t> </a:t>
            </a:r>
            <a:r>
              <a:rPr lang="en-US" sz="1400" b="1" dirty="0" err="1"/>
              <a:t>pdpbox</a:t>
            </a:r>
            <a:r>
              <a:rPr lang="en-US" sz="1400" b="1" dirty="0"/>
              <a:t> </a:t>
            </a:r>
            <a:r>
              <a:rPr lang="en-US" sz="1400" b="1" dirty="0">
                <a:solidFill>
                  <a:srgbClr val="00B050"/>
                </a:solidFill>
              </a:rPr>
              <a:t>import</a:t>
            </a:r>
            <a:r>
              <a:rPr lang="en-US" sz="1400" b="1" dirty="0"/>
              <a:t> </a:t>
            </a:r>
            <a:r>
              <a:rPr lang="en-US" sz="1400" b="1" dirty="0" err="1"/>
              <a:t>pdp</a:t>
            </a:r>
            <a:r>
              <a:rPr lang="en-US" sz="1400" b="1" dirty="0"/>
              <a:t>, </a:t>
            </a:r>
            <a:r>
              <a:rPr lang="en-US" sz="1400" b="1" dirty="0" err="1"/>
              <a:t>get_dataset</a:t>
            </a:r>
            <a:r>
              <a:rPr lang="en-US" sz="1400" b="1" dirty="0"/>
              <a:t>, </a:t>
            </a:r>
            <a:r>
              <a:rPr lang="en-US" sz="1400" b="1" dirty="0" err="1"/>
              <a:t>info_plots</a:t>
            </a:r>
            <a:endParaRPr lang="en-US" sz="1400" b="1" dirty="0"/>
          </a:p>
          <a:p>
            <a:endParaRPr lang="en-US" sz="1400" b="1" dirty="0"/>
          </a:p>
          <a:p>
            <a:r>
              <a:rPr lang="en-US" sz="1400" b="1" dirty="0"/>
              <a:t># Create the data that we will plot</a:t>
            </a:r>
          </a:p>
          <a:p>
            <a:r>
              <a:rPr lang="en-US" sz="1400" b="1" dirty="0" err="1"/>
              <a:t>pdp_goals</a:t>
            </a:r>
            <a:r>
              <a:rPr lang="en-US" sz="1400" b="1" dirty="0"/>
              <a:t> = </a:t>
            </a:r>
            <a:r>
              <a:rPr lang="en-US" sz="1400" b="1" dirty="0" err="1"/>
              <a:t>pdp.pdp_isolate</a:t>
            </a:r>
            <a:r>
              <a:rPr lang="en-US" sz="1400" b="1" dirty="0"/>
              <a:t>(model=</a:t>
            </a:r>
            <a:r>
              <a:rPr lang="en-US" sz="1400" b="1" dirty="0" err="1"/>
              <a:t>tree_model</a:t>
            </a:r>
            <a:r>
              <a:rPr lang="en-US" sz="1400" b="1" dirty="0"/>
              <a:t>, dataset=</a:t>
            </a:r>
            <a:r>
              <a:rPr lang="en-US" sz="1400" b="1" dirty="0" err="1"/>
              <a:t>val_X</a:t>
            </a:r>
            <a:r>
              <a:rPr lang="en-US" sz="1400" b="1" dirty="0"/>
              <a:t>, </a:t>
            </a:r>
            <a:r>
              <a:rPr lang="en-US" sz="1400" b="1" dirty="0" err="1"/>
              <a:t>model_features</a:t>
            </a:r>
            <a:r>
              <a:rPr lang="en-US" sz="1400" b="1" dirty="0"/>
              <a:t>=</a:t>
            </a:r>
            <a:r>
              <a:rPr lang="en-US" sz="1400" b="1" dirty="0" err="1"/>
              <a:t>feature_names</a:t>
            </a:r>
            <a:r>
              <a:rPr lang="en-US" sz="1400" b="1" dirty="0"/>
              <a:t>, feature='Goal Scored')</a:t>
            </a:r>
          </a:p>
          <a:p>
            <a:endParaRPr lang="en-US" sz="1400" b="1" dirty="0"/>
          </a:p>
          <a:p>
            <a:r>
              <a:rPr lang="en-US" sz="1400" b="1" dirty="0"/>
              <a:t># plot it</a:t>
            </a:r>
          </a:p>
          <a:p>
            <a:r>
              <a:rPr lang="en-US" sz="1400" b="1" dirty="0" err="1"/>
              <a:t>pdp.pdp_plot</a:t>
            </a:r>
            <a:r>
              <a:rPr lang="en-US" sz="1400" b="1" dirty="0"/>
              <a:t>(</a:t>
            </a:r>
            <a:r>
              <a:rPr lang="en-US" sz="1400" b="1" dirty="0" err="1"/>
              <a:t>pdp_goals</a:t>
            </a:r>
            <a:r>
              <a:rPr lang="en-US" sz="1400" b="1" dirty="0"/>
              <a:t>, 'Goal Scored')</a:t>
            </a:r>
          </a:p>
          <a:p>
            <a:r>
              <a:rPr lang="en-US" sz="1400" b="1" dirty="0" err="1"/>
              <a:t>plt.show</a:t>
            </a:r>
            <a:r>
              <a:rPr lang="en-US" sz="1400" b="1" dirty="0"/>
              <a:t>()</a:t>
            </a:r>
            <a:endParaRPr lang="ru-RU" sz="1400" b="1" dirty="0"/>
          </a:p>
        </p:txBody>
      </p:sp>
      <p:pic>
        <p:nvPicPr>
          <p:cNvPr id="10" name="Рисунок 9">
            <a:extLst>
              <a:ext uri="{FF2B5EF4-FFF2-40B4-BE49-F238E27FC236}">
                <a16:creationId xmlns:a16="http://schemas.microsoft.com/office/drawing/2014/main" id="{50A46A4D-A1F4-4586-AA6A-81CF77EFF949}"/>
              </a:ext>
            </a:extLst>
          </p:cNvPr>
          <p:cNvPicPr>
            <a:picLocks noChangeAspect="1"/>
          </p:cNvPicPr>
          <p:nvPr/>
        </p:nvPicPr>
        <p:blipFill>
          <a:blip r:embed="rId3"/>
          <a:stretch>
            <a:fillRect/>
          </a:stretch>
        </p:blipFill>
        <p:spPr>
          <a:xfrm>
            <a:off x="423625" y="1650449"/>
            <a:ext cx="3878741" cy="2558649"/>
          </a:xfrm>
          <a:prstGeom prst="rect">
            <a:avLst/>
          </a:prstGeom>
        </p:spPr>
      </p:pic>
    </p:spTree>
    <p:extLst>
      <p:ext uri="{BB962C8B-B14F-4D97-AF65-F5344CB8AC3E}">
        <p14:creationId xmlns:p14="http://schemas.microsoft.com/office/powerpoint/2010/main" val="16272277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Нижний колонтитул 3">
            <a:extLst>
              <a:ext uri="{FF2B5EF4-FFF2-40B4-BE49-F238E27FC236}">
                <a16:creationId xmlns:a16="http://schemas.microsoft.com/office/drawing/2014/main" id="{F941AB07-AA9C-4822-AB2E-16FB4F009F62}"/>
              </a:ext>
            </a:extLst>
          </p:cNvPr>
          <p:cNvSpPr>
            <a:spLocks noGrp="1"/>
          </p:cNvSpPr>
          <p:nvPr>
            <p:ph type="ftr" sz="quarter" idx="3"/>
          </p:nvPr>
        </p:nvSpPr>
        <p:spPr/>
        <p:txBody>
          <a:bodyPr/>
          <a:lstStyle/>
          <a:p>
            <a:r>
              <a:rPr lang="ru-RU"/>
              <a:t>Колонтитул</a:t>
            </a:r>
            <a:endParaRPr lang="en-US"/>
          </a:p>
        </p:txBody>
      </p:sp>
      <p:sp>
        <p:nvSpPr>
          <p:cNvPr id="6" name="Заголовок 5">
            <a:extLst>
              <a:ext uri="{FF2B5EF4-FFF2-40B4-BE49-F238E27FC236}">
                <a16:creationId xmlns:a16="http://schemas.microsoft.com/office/drawing/2014/main" id="{D5212C75-A8C3-4AB9-A396-2035998902DF}"/>
              </a:ext>
            </a:extLst>
          </p:cNvPr>
          <p:cNvSpPr>
            <a:spLocks noGrp="1"/>
          </p:cNvSpPr>
          <p:nvPr>
            <p:ph type="title"/>
          </p:nvPr>
        </p:nvSpPr>
        <p:spPr>
          <a:xfrm>
            <a:off x="165100" y="185639"/>
            <a:ext cx="6731000" cy="363238"/>
          </a:xfrm>
        </p:spPr>
        <p:txBody>
          <a:bodyPr/>
          <a:lstStyle/>
          <a:p>
            <a:r>
              <a:rPr lang="en-US" sz="2000" dirty="0"/>
              <a:t>Outline</a:t>
            </a:r>
            <a:endParaRPr lang="ru-RU" sz="2000" dirty="0"/>
          </a:p>
        </p:txBody>
      </p:sp>
      <p:sp>
        <p:nvSpPr>
          <p:cNvPr id="5" name="Slide Number Placeholder 3">
            <a:extLst>
              <a:ext uri="{FF2B5EF4-FFF2-40B4-BE49-F238E27FC236}">
                <a16:creationId xmlns:a16="http://schemas.microsoft.com/office/drawing/2014/main" id="{1AF1CE59-B39C-4246-8F42-0E2E1017D019}"/>
              </a:ext>
            </a:extLst>
          </p:cNvPr>
          <p:cNvSpPr>
            <a:spLocks noGrp="1"/>
          </p:cNvSpPr>
          <p:nvPr>
            <p:ph type="sldNum" idx="4"/>
          </p:nvPr>
        </p:nvSpPr>
        <p:spPr>
          <a:xfrm>
            <a:off x="8649222" y="4665946"/>
            <a:ext cx="498446" cy="486716"/>
          </a:xfrm>
        </p:spPr>
        <p:txBody>
          <a:bodyPr/>
          <a:lstStyle/>
          <a:p>
            <a:fld id="{1CC071E8-1AE8-487B-B1F4-67AA8143AD16}" type="slidenum">
              <a:rPr lang="ru-RU" smtClean="0">
                <a:solidFill>
                  <a:schemeClr val="tx1">
                    <a:lumMod val="50000"/>
                    <a:lumOff val="50000"/>
                  </a:schemeClr>
                </a:solidFill>
              </a:rPr>
              <a:pPr/>
              <a:t>2</a:t>
            </a:fld>
            <a:endParaRPr lang="ru-RU">
              <a:solidFill>
                <a:schemeClr val="tx1">
                  <a:lumMod val="50000"/>
                  <a:lumOff val="50000"/>
                </a:schemeClr>
              </a:solidFill>
            </a:endParaRPr>
          </a:p>
        </p:txBody>
      </p:sp>
      <p:sp>
        <p:nvSpPr>
          <p:cNvPr id="9" name="Объект 6">
            <a:extLst>
              <a:ext uri="{FF2B5EF4-FFF2-40B4-BE49-F238E27FC236}">
                <a16:creationId xmlns:a16="http://schemas.microsoft.com/office/drawing/2014/main" id="{BA97AED6-C2F1-4467-A5F7-6BB885F78989}"/>
              </a:ext>
            </a:extLst>
          </p:cNvPr>
          <p:cNvSpPr>
            <a:spLocks noGrp="1"/>
          </p:cNvSpPr>
          <p:nvPr>
            <p:ph sz="half" idx="1"/>
          </p:nvPr>
        </p:nvSpPr>
        <p:spPr>
          <a:xfrm>
            <a:off x="165100" y="1687048"/>
            <a:ext cx="6613071" cy="1418889"/>
          </a:xfrm>
        </p:spPr>
        <p:txBody>
          <a:bodyPr vert="horz" lIns="91440" tIns="45720" rIns="91440" bIns="45720" rtlCol="0" anchor="t">
            <a:noAutofit/>
          </a:bodyPr>
          <a:lstStyle/>
          <a:p>
            <a:pPr>
              <a:buAutoNum type="arabicPeriod"/>
            </a:pPr>
            <a:r>
              <a:rPr lang="en-US" sz="1600" dirty="0">
                <a:latin typeface="+mj-lt"/>
              </a:rPr>
              <a:t>Interpretability of predictive models</a:t>
            </a:r>
            <a:endParaRPr lang="ru-RU" sz="1600" dirty="0">
              <a:latin typeface="+mj-lt"/>
            </a:endParaRPr>
          </a:p>
          <a:p>
            <a:pPr>
              <a:buAutoNum type="arabicPeriod"/>
            </a:pPr>
            <a:r>
              <a:rPr lang="en-US" sz="1600" dirty="0">
                <a:latin typeface="+mj-lt"/>
              </a:rPr>
              <a:t>Permutation Importance</a:t>
            </a:r>
          </a:p>
          <a:p>
            <a:pPr>
              <a:buAutoNum type="arabicPeriod"/>
            </a:pPr>
            <a:r>
              <a:rPr lang="en-US" sz="1600" dirty="0">
                <a:latin typeface="+mj-lt"/>
              </a:rPr>
              <a:t>Partial Dependence Plots</a:t>
            </a:r>
          </a:p>
          <a:p>
            <a:pPr>
              <a:buAutoNum type="arabicPeriod"/>
            </a:pPr>
            <a:r>
              <a:rPr lang="en-US" sz="1600" dirty="0">
                <a:latin typeface="+mj-lt"/>
              </a:rPr>
              <a:t>SHAP values</a:t>
            </a:r>
          </a:p>
          <a:p>
            <a:pPr>
              <a:buAutoNum type="arabicPeriod"/>
            </a:pPr>
            <a:r>
              <a:rPr lang="en-US" sz="1600" dirty="0">
                <a:latin typeface="+mj-lt"/>
              </a:rPr>
              <a:t>LIME</a:t>
            </a:r>
          </a:p>
          <a:p>
            <a:pPr>
              <a:buAutoNum type="arabicPeriod"/>
            </a:pPr>
            <a:endParaRPr lang="en-US" sz="1600" dirty="0">
              <a:latin typeface="+mj-lt"/>
            </a:endParaRPr>
          </a:p>
          <a:p>
            <a:pPr marL="0" indent="0">
              <a:buNone/>
            </a:pPr>
            <a:endParaRPr lang="en-US" sz="1600" dirty="0">
              <a:latin typeface="+mj-lt"/>
            </a:endParaRPr>
          </a:p>
          <a:p>
            <a:pPr marL="0" indent="0">
              <a:buNone/>
            </a:pPr>
            <a:endParaRPr lang="en-US" sz="1600" dirty="0">
              <a:latin typeface="+mj-lt"/>
            </a:endParaRPr>
          </a:p>
          <a:p>
            <a:pPr marL="0" indent="0">
              <a:buNone/>
            </a:pPr>
            <a:endParaRPr lang="en-US" sz="1600" dirty="0">
              <a:latin typeface="+mj-lt"/>
            </a:endParaRPr>
          </a:p>
          <a:p>
            <a:pPr marL="0" indent="0">
              <a:buNone/>
            </a:pPr>
            <a:endParaRPr lang="ru-RU" sz="1600" b="0" i="0" dirty="0">
              <a:effectLst/>
              <a:latin typeface="+mj-lt"/>
            </a:endParaRPr>
          </a:p>
          <a:p>
            <a:pPr marL="0" indent="0">
              <a:buNone/>
            </a:pPr>
            <a:endParaRPr lang="ru-RU" sz="1600" b="0" i="0" dirty="0">
              <a:effectLst/>
              <a:latin typeface="+mj-lt"/>
            </a:endParaRPr>
          </a:p>
          <a:p>
            <a:pPr>
              <a:buFont typeface="Wingdings" pitchFamily="2" charset="2"/>
              <a:buChar char="§"/>
            </a:pPr>
            <a:endParaRPr lang="ru-RU" sz="1600" dirty="0">
              <a:cs typeface="Calibri"/>
            </a:endParaRPr>
          </a:p>
        </p:txBody>
      </p:sp>
      <p:pic>
        <p:nvPicPr>
          <p:cNvPr id="7" name="Picture 6">
            <a:extLst>
              <a:ext uri="{FF2B5EF4-FFF2-40B4-BE49-F238E27FC236}">
                <a16:creationId xmlns:a16="http://schemas.microsoft.com/office/drawing/2014/main" id="{50DCDD07-A8DC-3541-AEF9-4A7264FA0513}"/>
              </a:ext>
            </a:extLst>
          </p:cNvPr>
          <p:cNvPicPr>
            <a:picLocks noChangeAspect="1"/>
          </p:cNvPicPr>
          <p:nvPr/>
        </p:nvPicPr>
        <p:blipFill>
          <a:blip r:embed="rId3"/>
          <a:stretch>
            <a:fillRect/>
          </a:stretch>
        </p:blipFill>
        <p:spPr>
          <a:xfrm>
            <a:off x="4299965" y="736482"/>
            <a:ext cx="3450162" cy="4073237"/>
          </a:xfrm>
          <a:prstGeom prst="rect">
            <a:avLst/>
          </a:prstGeom>
        </p:spPr>
      </p:pic>
    </p:spTree>
    <p:extLst>
      <p:ext uri="{BB962C8B-B14F-4D97-AF65-F5344CB8AC3E}">
        <p14:creationId xmlns:p14="http://schemas.microsoft.com/office/powerpoint/2010/main" val="1325117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Рисунок 10">
            <a:extLst>
              <a:ext uri="{FF2B5EF4-FFF2-40B4-BE49-F238E27FC236}">
                <a16:creationId xmlns:a16="http://schemas.microsoft.com/office/drawing/2014/main" id="{7905DC31-9561-4386-85FB-ADD434E74E19}"/>
              </a:ext>
            </a:extLst>
          </p:cNvPr>
          <p:cNvPicPr>
            <a:picLocks noChangeAspect="1"/>
          </p:cNvPicPr>
          <p:nvPr/>
        </p:nvPicPr>
        <p:blipFill>
          <a:blip r:embed="rId2"/>
          <a:stretch>
            <a:fillRect/>
          </a:stretch>
        </p:blipFill>
        <p:spPr>
          <a:xfrm>
            <a:off x="368513" y="1059016"/>
            <a:ext cx="3853469" cy="2443664"/>
          </a:xfrm>
          <a:prstGeom prst="rect">
            <a:avLst/>
          </a:prstGeom>
        </p:spPr>
      </p:pic>
      <p:sp>
        <p:nvSpPr>
          <p:cNvPr id="2" name="Заголовок 1">
            <a:extLst>
              <a:ext uri="{FF2B5EF4-FFF2-40B4-BE49-F238E27FC236}">
                <a16:creationId xmlns:a16="http://schemas.microsoft.com/office/drawing/2014/main" id="{B6AAF04A-DB80-470E-8297-0E983EA84C20}"/>
              </a:ext>
            </a:extLst>
          </p:cNvPr>
          <p:cNvSpPr>
            <a:spLocks noGrp="1"/>
          </p:cNvSpPr>
          <p:nvPr>
            <p:ph type="title"/>
          </p:nvPr>
        </p:nvSpPr>
        <p:spPr/>
        <p:txBody>
          <a:bodyPr>
            <a:normAutofit/>
          </a:bodyPr>
          <a:lstStyle/>
          <a:p>
            <a:r>
              <a:rPr lang="ru-RU" err="1"/>
              <a:t>Partial</a:t>
            </a:r>
            <a:r>
              <a:rPr lang="ru-RU"/>
              <a:t> </a:t>
            </a:r>
            <a:r>
              <a:rPr lang="ru-RU" err="1"/>
              <a:t>Dependence</a:t>
            </a:r>
            <a:r>
              <a:rPr lang="ru-RU"/>
              <a:t> </a:t>
            </a:r>
            <a:r>
              <a:rPr lang="ru-RU" err="1"/>
              <a:t>Plots</a:t>
            </a:r>
            <a:r>
              <a:rPr lang="ru-RU"/>
              <a:t> (PDP)</a:t>
            </a:r>
          </a:p>
        </p:txBody>
      </p:sp>
      <p:sp>
        <p:nvSpPr>
          <p:cNvPr id="6" name="Прямоугольник 5">
            <a:extLst>
              <a:ext uri="{FF2B5EF4-FFF2-40B4-BE49-F238E27FC236}">
                <a16:creationId xmlns:a16="http://schemas.microsoft.com/office/drawing/2014/main" id="{2CCE061B-4967-4822-9831-F2B47E274B90}"/>
              </a:ext>
            </a:extLst>
          </p:cNvPr>
          <p:cNvSpPr/>
          <p:nvPr/>
        </p:nvSpPr>
        <p:spPr>
          <a:xfrm>
            <a:off x="1446448" y="1352707"/>
            <a:ext cx="1786515" cy="300082"/>
          </a:xfrm>
          <a:prstGeom prst="rect">
            <a:avLst/>
          </a:prstGeom>
        </p:spPr>
        <p:txBody>
          <a:bodyPr wrap="none">
            <a:spAutoFit/>
          </a:bodyPr>
          <a:lstStyle/>
          <a:p>
            <a:r>
              <a:rPr lang="en-US" sz="1350" b="1" dirty="0">
                <a:solidFill>
                  <a:schemeClr val="accent6"/>
                </a:solidFill>
              </a:rPr>
              <a:t> </a:t>
            </a:r>
            <a:r>
              <a:rPr lang="en-US" sz="1350" b="1" dirty="0" err="1">
                <a:solidFill>
                  <a:schemeClr val="accent6"/>
                </a:solidFill>
              </a:rPr>
              <a:t>DecisionTreeClassifier</a:t>
            </a:r>
            <a:endParaRPr lang="ru-RU" sz="1350" b="1" dirty="0">
              <a:solidFill>
                <a:schemeClr val="accent6"/>
              </a:solidFill>
            </a:endParaRPr>
          </a:p>
        </p:txBody>
      </p:sp>
      <p:pic>
        <p:nvPicPr>
          <p:cNvPr id="10" name="Рисунок 9">
            <a:extLst>
              <a:ext uri="{FF2B5EF4-FFF2-40B4-BE49-F238E27FC236}">
                <a16:creationId xmlns:a16="http://schemas.microsoft.com/office/drawing/2014/main" id="{CDFE72C6-AF9A-4898-9F36-C6FC7D245DFC}"/>
              </a:ext>
            </a:extLst>
          </p:cNvPr>
          <p:cNvPicPr>
            <a:picLocks noChangeAspect="1"/>
          </p:cNvPicPr>
          <p:nvPr/>
        </p:nvPicPr>
        <p:blipFill>
          <a:blip r:embed="rId3"/>
          <a:stretch>
            <a:fillRect/>
          </a:stretch>
        </p:blipFill>
        <p:spPr>
          <a:xfrm>
            <a:off x="4221982" y="758934"/>
            <a:ext cx="4241886" cy="2658790"/>
          </a:xfrm>
          <a:prstGeom prst="rect">
            <a:avLst/>
          </a:prstGeom>
        </p:spPr>
      </p:pic>
      <p:sp>
        <p:nvSpPr>
          <p:cNvPr id="12" name="Прямоугольник 11">
            <a:extLst>
              <a:ext uri="{FF2B5EF4-FFF2-40B4-BE49-F238E27FC236}">
                <a16:creationId xmlns:a16="http://schemas.microsoft.com/office/drawing/2014/main" id="{A1C79BEF-923E-49E8-B259-B9B6DC1AF728}"/>
              </a:ext>
            </a:extLst>
          </p:cNvPr>
          <p:cNvSpPr/>
          <p:nvPr/>
        </p:nvSpPr>
        <p:spPr>
          <a:xfrm>
            <a:off x="400803" y="3685709"/>
            <a:ext cx="7642357" cy="1169551"/>
          </a:xfrm>
          <a:prstGeom prst="rect">
            <a:avLst/>
          </a:prstGeom>
        </p:spPr>
        <p:txBody>
          <a:bodyPr wrap="square">
            <a:spAutoFit/>
          </a:bodyPr>
          <a:lstStyle/>
          <a:p>
            <a:pPr marL="285750" indent="-285750">
              <a:buClr>
                <a:schemeClr val="accent6"/>
              </a:buClr>
              <a:buFont typeface="Wingdings" panose="05000000000000000000" pitchFamily="2" charset="2"/>
              <a:buChar char="§"/>
            </a:pPr>
            <a:r>
              <a:rPr lang="en-US" sz="1400" dirty="0"/>
              <a:t>Based on the first model, there is a better chance of winning  “Man in a Match” if the players walk a total of 100 km during the game. Running a lot more causes lower forecasts on the second model, though. </a:t>
            </a:r>
          </a:p>
          <a:p>
            <a:pPr marL="285750" indent="-285750">
              <a:buClr>
                <a:schemeClr val="accent6"/>
              </a:buClr>
              <a:buFont typeface="Wingdings" panose="05000000000000000000" pitchFamily="2" charset="2"/>
              <a:buChar char="§"/>
            </a:pPr>
            <a:r>
              <a:rPr lang="en-US" sz="1400" dirty="0"/>
              <a:t>In general, the smooth shape of this curve seems more reasonable than the step function from the decision tree model.</a:t>
            </a:r>
            <a:endParaRPr lang="ru-RU" sz="1400" dirty="0"/>
          </a:p>
        </p:txBody>
      </p:sp>
      <p:sp>
        <p:nvSpPr>
          <p:cNvPr id="8" name="Прямоугольник 7">
            <a:extLst>
              <a:ext uri="{FF2B5EF4-FFF2-40B4-BE49-F238E27FC236}">
                <a16:creationId xmlns:a16="http://schemas.microsoft.com/office/drawing/2014/main" id="{86141AEB-BE0C-44A9-9912-7F159EF1E6F1}"/>
              </a:ext>
            </a:extLst>
          </p:cNvPr>
          <p:cNvSpPr/>
          <p:nvPr/>
        </p:nvSpPr>
        <p:spPr>
          <a:xfrm>
            <a:off x="5475192" y="1352707"/>
            <a:ext cx="1876283" cy="300082"/>
          </a:xfrm>
          <a:prstGeom prst="rect">
            <a:avLst/>
          </a:prstGeom>
        </p:spPr>
        <p:txBody>
          <a:bodyPr wrap="none">
            <a:spAutoFit/>
          </a:bodyPr>
          <a:lstStyle/>
          <a:p>
            <a:r>
              <a:rPr lang="en-US" sz="1350" b="1" dirty="0" err="1">
                <a:solidFill>
                  <a:schemeClr val="accent6"/>
                </a:solidFill>
              </a:rPr>
              <a:t>RandomForestClassifier</a:t>
            </a:r>
            <a:endParaRPr lang="ru-RU" sz="1350" b="1" dirty="0">
              <a:solidFill>
                <a:schemeClr val="accent6"/>
              </a:solidFill>
            </a:endParaRPr>
          </a:p>
        </p:txBody>
      </p:sp>
    </p:spTree>
    <p:extLst>
      <p:ext uri="{BB962C8B-B14F-4D97-AF65-F5344CB8AC3E}">
        <p14:creationId xmlns:p14="http://schemas.microsoft.com/office/powerpoint/2010/main" val="11630495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1B4EC95-7D01-4BCB-AA51-D57EEBD0C377}"/>
              </a:ext>
            </a:extLst>
          </p:cNvPr>
          <p:cNvSpPr>
            <a:spLocks noGrp="1"/>
          </p:cNvSpPr>
          <p:nvPr>
            <p:ph type="title"/>
          </p:nvPr>
        </p:nvSpPr>
        <p:spPr/>
        <p:txBody>
          <a:bodyPr>
            <a:normAutofit/>
          </a:bodyPr>
          <a:lstStyle/>
          <a:p>
            <a:r>
              <a:rPr lang="en-US"/>
              <a:t>2D Partial Dependence Plots</a:t>
            </a:r>
            <a:endParaRPr lang="ru-RU"/>
          </a:p>
        </p:txBody>
      </p:sp>
      <p:sp>
        <p:nvSpPr>
          <p:cNvPr id="3" name="Объект 2">
            <a:extLst>
              <a:ext uri="{FF2B5EF4-FFF2-40B4-BE49-F238E27FC236}">
                <a16:creationId xmlns:a16="http://schemas.microsoft.com/office/drawing/2014/main" id="{21726FC2-78F7-428F-AA6A-0BDFA697D78A}"/>
              </a:ext>
            </a:extLst>
          </p:cNvPr>
          <p:cNvSpPr>
            <a:spLocks noGrp="1"/>
          </p:cNvSpPr>
          <p:nvPr>
            <p:ph idx="1"/>
          </p:nvPr>
        </p:nvSpPr>
        <p:spPr>
          <a:xfrm>
            <a:off x="290719" y="1138166"/>
            <a:ext cx="4145762" cy="692465"/>
          </a:xfrm>
        </p:spPr>
        <p:txBody>
          <a:bodyPr>
            <a:noAutofit/>
          </a:bodyPr>
          <a:lstStyle/>
          <a:p>
            <a:pPr marL="0" indent="0">
              <a:buNone/>
            </a:pPr>
            <a:r>
              <a:rPr lang="en-US" sz="1200" b="1" dirty="0" err="1"/>
              <a:t>features_to_plot</a:t>
            </a:r>
            <a:r>
              <a:rPr lang="en-US" sz="1200" b="1" dirty="0"/>
              <a:t> = ['Goal Scored', 'Distance Covered (</a:t>
            </a:r>
            <a:r>
              <a:rPr lang="en-US" sz="1200" b="1" dirty="0" err="1"/>
              <a:t>Kms</a:t>
            </a:r>
            <a:r>
              <a:rPr lang="en-US" sz="1200" b="1" dirty="0"/>
              <a:t>)']</a:t>
            </a:r>
          </a:p>
          <a:p>
            <a:pPr marL="0" indent="0">
              <a:buNone/>
            </a:pPr>
            <a:r>
              <a:rPr lang="en-US" sz="1200" b="1" dirty="0"/>
              <a:t>inter1  =  </a:t>
            </a:r>
            <a:r>
              <a:rPr lang="en-US" sz="1200" b="1" dirty="0" err="1"/>
              <a:t>pdp.pdp_interact</a:t>
            </a:r>
            <a:r>
              <a:rPr lang="en-US" sz="1200" b="1" dirty="0"/>
              <a:t>(model=</a:t>
            </a:r>
            <a:r>
              <a:rPr lang="en-US" sz="1200" b="1" dirty="0" err="1"/>
              <a:t>tree_model</a:t>
            </a:r>
            <a:r>
              <a:rPr lang="en-US" sz="1200" b="1" dirty="0"/>
              <a:t>, dataset=</a:t>
            </a:r>
            <a:r>
              <a:rPr lang="en-US" sz="1200" b="1" dirty="0" err="1"/>
              <a:t>val_X</a:t>
            </a:r>
            <a:r>
              <a:rPr lang="en-US" sz="1200" b="1" dirty="0"/>
              <a:t>, </a:t>
            </a:r>
            <a:r>
              <a:rPr lang="en-US" sz="1200" b="1" dirty="0" err="1"/>
              <a:t>model_features</a:t>
            </a:r>
            <a:r>
              <a:rPr lang="en-US" sz="1200" b="1" dirty="0"/>
              <a:t>=</a:t>
            </a:r>
            <a:r>
              <a:rPr lang="en-US" sz="1200" b="1" dirty="0" err="1"/>
              <a:t>feature_names</a:t>
            </a:r>
            <a:r>
              <a:rPr lang="en-US" sz="1200" b="1" dirty="0"/>
              <a:t>, features=</a:t>
            </a:r>
            <a:r>
              <a:rPr lang="en-US" sz="1200" b="1" dirty="0" err="1"/>
              <a:t>features_to_plot</a:t>
            </a:r>
            <a:r>
              <a:rPr lang="en-US" sz="1200" b="1" dirty="0"/>
              <a:t>)</a:t>
            </a:r>
          </a:p>
          <a:p>
            <a:pPr marL="0" indent="0">
              <a:buNone/>
            </a:pPr>
            <a:br>
              <a:rPr lang="ru-RU" sz="1200" b="1" dirty="0"/>
            </a:br>
            <a:r>
              <a:rPr lang="en-US" sz="1200" b="1" dirty="0" err="1"/>
              <a:t>pdp.pdp_interact_plot</a:t>
            </a:r>
            <a:r>
              <a:rPr lang="en-US" sz="1200" b="1" dirty="0"/>
              <a:t>(</a:t>
            </a:r>
            <a:r>
              <a:rPr lang="en-US" sz="1200" b="1" dirty="0" err="1"/>
              <a:t>pdp_interact_out</a:t>
            </a:r>
            <a:r>
              <a:rPr lang="en-US" sz="1200" b="1" dirty="0"/>
              <a:t>=inter1, </a:t>
            </a:r>
            <a:r>
              <a:rPr lang="en-US" sz="1200" b="1" dirty="0" err="1"/>
              <a:t>feature_names</a:t>
            </a:r>
            <a:r>
              <a:rPr lang="en-US" sz="1200" b="1" dirty="0"/>
              <a:t>=</a:t>
            </a:r>
            <a:r>
              <a:rPr lang="en-US" sz="1200" b="1" dirty="0" err="1"/>
              <a:t>features_to_plot</a:t>
            </a:r>
            <a:r>
              <a:rPr lang="en-US" sz="1200" b="1" dirty="0"/>
              <a:t>, </a:t>
            </a:r>
            <a:r>
              <a:rPr lang="en-US" sz="1200" b="1" dirty="0" err="1"/>
              <a:t>plot_type</a:t>
            </a:r>
            <a:r>
              <a:rPr lang="en-US" sz="1200" b="1" dirty="0"/>
              <a:t>='contour', </a:t>
            </a:r>
            <a:r>
              <a:rPr lang="en-US" sz="1200" b="1" dirty="0" err="1"/>
              <a:t>plot_pdp</a:t>
            </a:r>
            <a:r>
              <a:rPr lang="en-US" sz="1200" b="1" dirty="0"/>
              <a:t>=True)</a:t>
            </a:r>
          </a:p>
        </p:txBody>
      </p:sp>
      <p:pic>
        <p:nvPicPr>
          <p:cNvPr id="6" name="Рисунок 5">
            <a:extLst>
              <a:ext uri="{FF2B5EF4-FFF2-40B4-BE49-F238E27FC236}">
                <a16:creationId xmlns:a16="http://schemas.microsoft.com/office/drawing/2014/main" id="{1FD7BBCD-FC22-48B1-A21A-7670711F5E1C}"/>
              </a:ext>
            </a:extLst>
          </p:cNvPr>
          <p:cNvPicPr>
            <a:picLocks noChangeAspect="1"/>
          </p:cNvPicPr>
          <p:nvPr/>
        </p:nvPicPr>
        <p:blipFill>
          <a:blip r:embed="rId3"/>
          <a:stretch>
            <a:fillRect/>
          </a:stretch>
        </p:blipFill>
        <p:spPr>
          <a:xfrm>
            <a:off x="4567255" y="726205"/>
            <a:ext cx="4576745" cy="3624990"/>
          </a:xfrm>
          <a:prstGeom prst="rect">
            <a:avLst/>
          </a:prstGeom>
        </p:spPr>
      </p:pic>
      <p:sp>
        <p:nvSpPr>
          <p:cNvPr id="8" name="Прямоугольник 7">
            <a:extLst>
              <a:ext uri="{FF2B5EF4-FFF2-40B4-BE49-F238E27FC236}">
                <a16:creationId xmlns:a16="http://schemas.microsoft.com/office/drawing/2014/main" id="{04798144-DBA2-4419-ABFA-11D7151760B9}"/>
              </a:ext>
            </a:extLst>
          </p:cNvPr>
          <p:cNvSpPr/>
          <p:nvPr/>
        </p:nvSpPr>
        <p:spPr>
          <a:xfrm>
            <a:off x="290720" y="2750757"/>
            <a:ext cx="4145762" cy="1384995"/>
          </a:xfrm>
          <a:prstGeom prst="rect">
            <a:avLst/>
          </a:prstGeom>
        </p:spPr>
        <p:txBody>
          <a:bodyPr wrap="square">
            <a:spAutoFit/>
          </a:bodyPr>
          <a:lstStyle/>
          <a:p>
            <a:endParaRPr lang="en-US" sz="1400" dirty="0"/>
          </a:p>
          <a:p>
            <a:pPr algn="just"/>
            <a:r>
              <a:rPr lang="en-US" sz="1400" dirty="0"/>
              <a:t>The highest predictions are obtained when a team scores at least 1 goal and runs a distance of about 100 km. If they score 0 goals, the distance traveled doesn't matter. </a:t>
            </a:r>
          </a:p>
          <a:p>
            <a:endParaRPr lang="en-US" sz="1400" dirty="0"/>
          </a:p>
        </p:txBody>
      </p:sp>
      <p:sp>
        <p:nvSpPr>
          <p:cNvPr id="9" name="Прямоугольник 8">
            <a:extLst>
              <a:ext uri="{FF2B5EF4-FFF2-40B4-BE49-F238E27FC236}">
                <a16:creationId xmlns:a16="http://schemas.microsoft.com/office/drawing/2014/main" id="{E4874D71-E5E2-402E-95EC-FBE757DAE9E0}"/>
              </a:ext>
            </a:extLst>
          </p:cNvPr>
          <p:cNvSpPr/>
          <p:nvPr/>
        </p:nvSpPr>
        <p:spPr>
          <a:xfrm>
            <a:off x="290719" y="726205"/>
            <a:ext cx="3514488" cy="300082"/>
          </a:xfrm>
          <a:prstGeom prst="rect">
            <a:avLst/>
          </a:prstGeom>
        </p:spPr>
        <p:txBody>
          <a:bodyPr wrap="none">
            <a:spAutoFit/>
          </a:bodyPr>
          <a:lstStyle/>
          <a:p>
            <a:r>
              <a:rPr lang="en-US" sz="1350" dirty="0">
                <a:solidFill>
                  <a:schemeClr val="accent6"/>
                </a:solidFill>
              </a:rPr>
              <a:t>Affecting of the </a:t>
            </a:r>
            <a:r>
              <a:rPr lang="en-US" sz="1350" b="1" dirty="0">
                <a:solidFill>
                  <a:schemeClr val="accent6"/>
                </a:solidFill>
              </a:rPr>
              <a:t>pair of features </a:t>
            </a:r>
            <a:r>
              <a:rPr lang="en-US" sz="1350" dirty="0">
                <a:solidFill>
                  <a:schemeClr val="accent6"/>
                </a:solidFill>
              </a:rPr>
              <a:t>on the forecast</a:t>
            </a:r>
            <a:endParaRPr lang="ru-RU" sz="1350" dirty="0">
              <a:solidFill>
                <a:schemeClr val="accent6"/>
              </a:solidFill>
            </a:endParaRPr>
          </a:p>
        </p:txBody>
      </p:sp>
    </p:spTree>
    <p:extLst>
      <p:ext uri="{BB962C8B-B14F-4D97-AF65-F5344CB8AC3E}">
        <p14:creationId xmlns:p14="http://schemas.microsoft.com/office/powerpoint/2010/main" val="14797852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0E3C3-86F5-C443-A94E-2A9AAA7384DB}"/>
              </a:ext>
            </a:extLst>
          </p:cNvPr>
          <p:cNvSpPr>
            <a:spLocks noGrp="1"/>
          </p:cNvSpPr>
          <p:nvPr>
            <p:ph type="title"/>
          </p:nvPr>
        </p:nvSpPr>
        <p:spPr/>
        <p:txBody>
          <a:bodyPr>
            <a:normAutofit/>
          </a:bodyPr>
          <a:lstStyle/>
          <a:p>
            <a:r>
              <a:rPr lang="en-US" b="1"/>
              <a:t>SHAP (</a:t>
            </a:r>
            <a:r>
              <a:rPr lang="en-US" b="1" err="1"/>
              <a:t>SHapley</a:t>
            </a:r>
            <a:r>
              <a:rPr lang="en-US" b="1"/>
              <a:t> Additive </a:t>
            </a:r>
            <a:r>
              <a:rPr lang="en-US" b="1" err="1"/>
              <a:t>exPlanations</a:t>
            </a:r>
            <a:r>
              <a:rPr lang="en-US" b="1"/>
              <a:t>)</a:t>
            </a:r>
            <a:endParaRPr lang="ru-RU"/>
          </a:p>
        </p:txBody>
      </p:sp>
      <p:sp>
        <p:nvSpPr>
          <p:cNvPr id="3" name="Content Placeholder 2">
            <a:extLst>
              <a:ext uri="{FF2B5EF4-FFF2-40B4-BE49-F238E27FC236}">
                <a16:creationId xmlns:a16="http://schemas.microsoft.com/office/drawing/2014/main" id="{C2575539-CF3B-F04E-9BB7-E681A10DB05C}"/>
              </a:ext>
            </a:extLst>
          </p:cNvPr>
          <p:cNvSpPr>
            <a:spLocks noGrp="1"/>
          </p:cNvSpPr>
          <p:nvPr>
            <p:ph idx="1"/>
          </p:nvPr>
        </p:nvSpPr>
        <p:spPr>
          <a:xfrm>
            <a:off x="290721" y="907677"/>
            <a:ext cx="7757510" cy="3748550"/>
          </a:xfrm>
        </p:spPr>
        <p:txBody>
          <a:bodyPr>
            <a:normAutofit/>
          </a:bodyPr>
          <a:lstStyle/>
          <a:p>
            <a:pPr marL="0" indent="0">
              <a:buNone/>
            </a:pPr>
            <a:r>
              <a:rPr lang="en-US" sz="1400" b="1" u="sng" dirty="0"/>
              <a:t>Main Idea</a:t>
            </a:r>
            <a:r>
              <a:rPr lang="ru-RU" sz="1400" b="1" u="sng" dirty="0"/>
              <a:t>:</a:t>
            </a:r>
            <a:endParaRPr lang="en-US" sz="1400" b="1" u="sng" dirty="0"/>
          </a:p>
          <a:p>
            <a:pPr marL="0" indent="0">
              <a:buNone/>
            </a:pPr>
            <a:br>
              <a:rPr lang="ru-RU" sz="1400" dirty="0"/>
            </a:br>
            <a:r>
              <a:rPr lang="en-US" sz="1400" dirty="0"/>
              <a:t>to understand how the model worked for</a:t>
            </a:r>
          </a:p>
          <a:p>
            <a:pPr marL="0" indent="0">
              <a:buNone/>
            </a:pPr>
            <a:r>
              <a:rPr lang="en-US" sz="1400" dirty="0"/>
              <a:t> specific prediction</a:t>
            </a:r>
            <a:endParaRPr lang="ru-RU" sz="1400" dirty="0"/>
          </a:p>
          <a:p>
            <a:pPr marL="0" indent="0">
              <a:buNone/>
            </a:pPr>
            <a:endParaRPr lang="en-US" sz="1400" dirty="0"/>
          </a:p>
          <a:p>
            <a:pPr marL="0" indent="0">
              <a:buNone/>
            </a:pPr>
            <a:endParaRPr lang="ru-RU" sz="1400" dirty="0"/>
          </a:p>
          <a:p>
            <a:pPr marL="0" indent="0">
              <a:buNone/>
            </a:pPr>
            <a:endParaRPr lang="ru-RU" sz="1400" dirty="0"/>
          </a:p>
          <a:p>
            <a:pPr marL="0" indent="0">
              <a:buNone/>
            </a:pPr>
            <a:r>
              <a:rPr lang="en-US" sz="1400" b="1" dirty="0"/>
              <a:t>Examples of the questions to the model, which can be answered via SHAP:</a:t>
            </a:r>
          </a:p>
          <a:p>
            <a:pPr>
              <a:buClr>
                <a:schemeClr val="accent6"/>
              </a:buClr>
              <a:buFont typeface="Wingdings" panose="05000000000000000000" pitchFamily="2" charset="2"/>
              <a:buChar char="§"/>
            </a:pPr>
            <a:r>
              <a:rPr lang="en-US" sz="1400" dirty="0"/>
              <a:t>Based on the model, the bank did not approved credit to someone, but the bank ought to explain the reason for the refusal.</a:t>
            </a:r>
          </a:p>
          <a:p>
            <a:pPr>
              <a:buClr>
                <a:schemeClr val="accent6"/>
              </a:buClr>
              <a:buFont typeface="Wingdings" panose="05000000000000000000" pitchFamily="2" charset="2"/>
              <a:buChar char="§"/>
            </a:pPr>
            <a:r>
              <a:rPr lang="en-US" sz="1400" dirty="0"/>
              <a:t>The healthcare professional wants to identify, which factors are causing each patient to get sick so that they can “eliminate” the risk factors through targeted medical interventions.</a:t>
            </a:r>
          </a:p>
          <a:p>
            <a:pPr>
              <a:buClr>
                <a:schemeClr val="accent6"/>
              </a:buClr>
              <a:buFont typeface="Wingdings" panose="05000000000000000000" pitchFamily="2" charset="2"/>
              <a:buChar char="§"/>
            </a:pPr>
            <a:r>
              <a:rPr lang="en-US" sz="1400" dirty="0"/>
              <a:t>To what extent was the forecast determined by the fact that </a:t>
            </a:r>
            <a:r>
              <a:rPr lang="en-US" sz="1400" b="1" dirty="0"/>
              <a:t>instead of</a:t>
            </a:r>
            <a:r>
              <a:rPr lang="en-US" sz="1400" dirty="0"/>
              <a:t> a certain baseline number of goals, the team scored 3 goals?</a:t>
            </a:r>
            <a:endParaRPr lang="ru-RU" sz="1400" dirty="0"/>
          </a:p>
        </p:txBody>
      </p:sp>
      <p:pic>
        <p:nvPicPr>
          <p:cNvPr id="5" name="Picture 4">
            <a:extLst>
              <a:ext uri="{FF2B5EF4-FFF2-40B4-BE49-F238E27FC236}">
                <a16:creationId xmlns:a16="http://schemas.microsoft.com/office/drawing/2014/main" id="{A866EC35-1D51-AD46-8D32-7F19FDEC3D03}"/>
              </a:ext>
            </a:extLst>
          </p:cNvPr>
          <p:cNvPicPr>
            <a:picLocks noChangeAspect="1"/>
          </p:cNvPicPr>
          <p:nvPr/>
        </p:nvPicPr>
        <p:blipFill>
          <a:blip r:embed="rId3"/>
          <a:stretch>
            <a:fillRect/>
          </a:stretch>
        </p:blipFill>
        <p:spPr>
          <a:xfrm>
            <a:off x="4122201" y="1018966"/>
            <a:ext cx="3926029" cy="1393741"/>
          </a:xfrm>
          <a:prstGeom prst="rect">
            <a:avLst/>
          </a:prstGeom>
        </p:spPr>
      </p:pic>
      <p:sp>
        <p:nvSpPr>
          <p:cNvPr id="6" name="Прямоугольник 5">
            <a:extLst>
              <a:ext uri="{FF2B5EF4-FFF2-40B4-BE49-F238E27FC236}">
                <a16:creationId xmlns:a16="http://schemas.microsoft.com/office/drawing/2014/main" id="{0EBC8AF3-56C4-4FB5-90AB-FAAAE290C7C1}"/>
              </a:ext>
            </a:extLst>
          </p:cNvPr>
          <p:cNvSpPr/>
          <p:nvPr/>
        </p:nvSpPr>
        <p:spPr>
          <a:xfrm>
            <a:off x="121754" y="4556359"/>
            <a:ext cx="3693768" cy="507831"/>
          </a:xfrm>
          <a:prstGeom prst="rect">
            <a:avLst/>
          </a:prstGeom>
        </p:spPr>
        <p:txBody>
          <a:bodyPr wrap="none">
            <a:spAutoFit/>
          </a:bodyPr>
          <a:lstStyle/>
          <a:p>
            <a:r>
              <a:rPr lang="en-US" sz="1350">
                <a:hlinkClick r:id="rId4"/>
              </a:rPr>
              <a:t>https://github.com/slundberg/shap</a:t>
            </a:r>
            <a:endParaRPr lang="ru-RU" sz="1350"/>
          </a:p>
          <a:p>
            <a:r>
              <a:rPr lang="en-US" sz="1350">
                <a:hlinkClick r:id="rId5"/>
              </a:rPr>
              <a:t>https://www.kaggle.com/dansbecker/shap-values</a:t>
            </a:r>
            <a:endParaRPr lang="ru-RU" sz="1350"/>
          </a:p>
        </p:txBody>
      </p:sp>
    </p:spTree>
    <p:extLst>
      <p:ext uri="{BB962C8B-B14F-4D97-AF65-F5344CB8AC3E}">
        <p14:creationId xmlns:p14="http://schemas.microsoft.com/office/powerpoint/2010/main" val="21899698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A24AF-EBDF-6244-85B0-C8058C74F4F4}"/>
              </a:ext>
            </a:extLst>
          </p:cNvPr>
          <p:cNvSpPr>
            <a:spLocks noGrp="1"/>
          </p:cNvSpPr>
          <p:nvPr>
            <p:ph type="title"/>
          </p:nvPr>
        </p:nvSpPr>
        <p:spPr/>
        <p:txBody>
          <a:bodyPr>
            <a:normAutofit/>
          </a:bodyPr>
          <a:lstStyle/>
          <a:p>
            <a:r>
              <a:rPr lang="en-US" b="1"/>
              <a:t>SHAP</a:t>
            </a:r>
            <a:endParaRPr lang="ru-RU"/>
          </a:p>
        </p:txBody>
      </p:sp>
      <p:sp>
        <p:nvSpPr>
          <p:cNvPr id="3" name="Content Placeholder 2">
            <a:extLst>
              <a:ext uri="{FF2B5EF4-FFF2-40B4-BE49-F238E27FC236}">
                <a16:creationId xmlns:a16="http://schemas.microsoft.com/office/drawing/2014/main" id="{5BFE2133-1331-D341-9E16-2187991A23F7}"/>
              </a:ext>
            </a:extLst>
          </p:cNvPr>
          <p:cNvSpPr>
            <a:spLocks noGrp="1"/>
          </p:cNvSpPr>
          <p:nvPr>
            <p:ph idx="1"/>
          </p:nvPr>
        </p:nvSpPr>
        <p:spPr>
          <a:xfrm>
            <a:off x="290719" y="864705"/>
            <a:ext cx="8629051" cy="1025641"/>
          </a:xfrm>
        </p:spPr>
        <p:txBody>
          <a:bodyPr>
            <a:noAutofit/>
          </a:bodyPr>
          <a:lstStyle/>
          <a:p>
            <a:pPr marL="0" indent="0">
              <a:lnSpc>
                <a:spcPct val="120000"/>
              </a:lnSpc>
              <a:buFont typeface="Wingdings" pitchFamily="2" charset="2"/>
              <a:buChar char="Ø"/>
            </a:pPr>
            <a:r>
              <a:rPr lang="en-US" sz="1400" dirty="0"/>
              <a:t>  The SHAP framework calculates Shapley values to assess the </a:t>
            </a:r>
            <a:r>
              <a:rPr lang="en-US" sz="1400" b="1" dirty="0"/>
              <a:t>importance of features.</a:t>
            </a:r>
          </a:p>
          <a:p>
            <a:pPr marL="0" indent="0">
              <a:lnSpc>
                <a:spcPct val="120000"/>
              </a:lnSpc>
              <a:buFont typeface="Wingdings" pitchFamily="2" charset="2"/>
              <a:buChar char="Ø"/>
            </a:pPr>
            <a:r>
              <a:rPr lang="en-US" sz="1400" dirty="0"/>
              <a:t>  To assess the importance of a feature, the predictions of the model </a:t>
            </a:r>
            <a:r>
              <a:rPr lang="en-US" sz="1400" b="1" dirty="0"/>
              <a:t>with and without</a:t>
            </a:r>
            <a:r>
              <a:rPr lang="en-US" sz="1400" dirty="0"/>
              <a:t> this feature are evaluated.</a:t>
            </a:r>
          </a:p>
          <a:p>
            <a:pPr marL="0" indent="0">
              <a:lnSpc>
                <a:spcPct val="120000"/>
              </a:lnSpc>
              <a:buFont typeface="Wingdings" pitchFamily="2" charset="2"/>
              <a:buChar char="Ø"/>
            </a:pPr>
            <a:r>
              <a:rPr lang="en-US" sz="1400" dirty="0"/>
              <a:t>  Shapley's values come from game theory. </a:t>
            </a:r>
            <a:br>
              <a:rPr lang="ru-RU" sz="1400" dirty="0"/>
            </a:br>
            <a:br>
              <a:rPr lang="ru-RU" sz="1400" dirty="0"/>
            </a:br>
            <a:endParaRPr lang="ru-RU" sz="1400" dirty="0"/>
          </a:p>
          <a:p>
            <a:endParaRPr lang="ru-RU" sz="1400" dirty="0"/>
          </a:p>
        </p:txBody>
      </p:sp>
      <p:sp>
        <p:nvSpPr>
          <p:cNvPr id="5" name="Rectangle 4">
            <a:extLst>
              <a:ext uri="{FF2B5EF4-FFF2-40B4-BE49-F238E27FC236}">
                <a16:creationId xmlns:a16="http://schemas.microsoft.com/office/drawing/2014/main" id="{EB0F6BC9-B2ED-6647-8638-1089F8A0DFB3}"/>
              </a:ext>
            </a:extLst>
          </p:cNvPr>
          <p:cNvSpPr/>
          <p:nvPr/>
        </p:nvSpPr>
        <p:spPr>
          <a:xfrm>
            <a:off x="290719" y="2010169"/>
            <a:ext cx="7898245" cy="2371438"/>
          </a:xfrm>
          <a:prstGeom prst="rect">
            <a:avLst/>
          </a:prstGeom>
          <a:solidFill>
            <a:schemeClr val="bg1">
              <a:lumMod val="85000"/>
              <a:lumOff val="15000"/>
            </a:schemeClr>
          </a:solidFill>
          <a:ln>
            <a:solidFill>
              <a:schemeClr val="bg1">
                <a:lumMod val="85000"/>
                <a:lumOff val="1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just">
              <a:lnSpc>
                <a:spcPct val="150000"/>
              </a:lnSpc>
            </a:pPr>
            <a:r>
              <a:rPr lang="en-US" sz="1350" dirty="0">
                <a:solidFill>
                  <a:schemeClr val="tx1"/>
                </a:solidFill>
              </a:rPr>
              <a:t>Consider a scenario: a group of people are playing cards. How to distribute the prize fund between them in accordance with their contribution? A number of assumptions are made:</a:t>
            </a:r>
          </a:p>
          <a:p>
            <a:pPr algn="just">
              <a:lnSpc>
                <a:spcPct val="150000"/>
              </a:lnSpc>
              <a:buFont typeface="Wingdings" pitchFamily="2" charset="2"/>
              <a:buChar char="§"/>
            </a:pPr>
            <a:r>
              <a:rPr lang="en-US" sz="1350" dirty="0">
                <a:solidFill>
                  <a:schemeClr val="tx1"/>
                </a:solidFill>
              </a:rPr>
              <a:t>  The amount of the reward for each player is equal to the total amount of the prize pool;</a:t>
            </a:r>
          </a:p>
          <a:p>
            <a:pPr algn="just">
              <a:lnSpc>
                <a:spcPct val="150000"/>
              </a:lnSpc>
              <a:buFont typeface="Wingdings" pitchFamily="2" charset="2"/>
              <a:buChar char="§"/>
            </a:pPr>
            <a:r>
              <a:rPr lang="en-US" sz="1350" dirty="0">
                <a:solidFill>
                  <a:schemeClr val="tx1"/>
                </a:solidFill>
              </a:rPr>
              <a:t>  If two players make an equal contribution to the game, they receive an equal reward;</a:t>
            </a:r>
          </a:p>
          <a:p>
            <a:pPr algn="just">
              <a:lnSpc>
                <a:spcPct val="150000"/>
              </a:lnSpc>
              <a:buFont typeface="Wingdings" pitchFamily="2" charset="2"/>
              <a:buChar char="§"/>
            </a:pPr>
            <a:r>
              <a:rPr lang="en-US" sz="1350" dirty="0">
                <a:solidFill>
                  <a:schemeClr val="tx1"/>
                </a:solidFill>
              </a:rPr>
              <a:t>  If the player has not made any contribution, he does not receive a reward</a:t>
            </a:r>
          </a:p>
          <a:p>
            <a:pPr algn="just">
              <a:lnSpc>
                <a:spcPct val="150000"/>
              </a:lnSpc>
              <a:buFont typeface="Wingdings" pitchFamily="2" charset="2"/>
              <a:buChar char="§"/>
            </a:pPr>
            <a:r>
              <a:rPr lang="en-US" sz="1350" dirty="0">
                <a:solidFill>
                  <a:schemeClr val="tx1"/>
                </a:solidFill>
              </a:rPr>
              <a:t>  If a player has played two games, then his total reward consists of the sum of rewards for each of the games</a:t>
            </a:r>
          </a:p>
          <a:p>
            <a:pPr algn="just">
              <a:lnSpc>
                <a:spcPct val="150000"/>
              </a:lnSpc>
              <a:buFont typeface="Wingdings" pitchFamily="2" charset="2"/>
              <a:buChar char="§"/>
            </a:pPr>
            <a:endParaRPr lang="en-US" sz="1350" dirty="0">
              <a:solidFill>
                <a:schemeClr val="tx1"/>
              </a:solidFill>
            </a:endParaRPr>
          </a:p>
          <a:p>
            <a:pPr algn="just">
              <a:lnSpc>
                <a:spcPct val="150000"/>
              </a:lnSpc>
            </a:pPr>
            <a:r>
              <a:rPr lang="en-US" sz="1350" dirty="0">
                <a:solidFill>
                  <a:schemeClr val="tx1"/>
                </a:solidFill>
              </a:rPr>
              <a:t>We represent the </a:t>
            </a:r>
            <a:r>
              <a:rPr lang="en-US" sz="1350" b="1" dirty="0">
                <a:solidFill>
                  <a:schemeClr val="tx1"/>
                </a:solidFill>
              </a:rPr>
              <a:t>features of the model </a:t>
            </a:r>
            <a:r>
              <a:rPr lang="en-US" sz="1350" dirty="0">
                <a:solidFill>
                  <a:schemeClr val="tx1"/>
                </a:solidFill>
              </a:rPr>
              <a:t>as </a:t>
            </a:r>
            <a:r>
              <a:rPr lang="en-US" sz="1350" u="sng" dirty="0">
                <a:solidFill>
                  <a:schemeClr val="tx1"/>
                </a:solidFill>
              </a:rPr>
              <a:t>players</a:t>
            </a:r>
            <a:r>
              <a:rPr lang="en-US" sz="1350" dirty="0">
                <a:solidFill>
                  <a:schemeClr val="tx1"/>
                </a:solidFill>
              </a:rPr>
              <a:t>, and the </a:t>
            </a:r>
            <a:r>
              <a:rPr lang="en-US" sz="1350" u="sng" dirty="0">
                <a:solidFill>
                  <a:schemeClr val="tx1"/>
                </a:solidFill>
              </a:rPr>
              <a:t>prize fund </a:t>
            </a:r>
            <a:r>
              <a:rPr lang="en-US" sz="1350" dirty="0">
                <a:solidFill>
                  <a:schemeClr val="tx1"/>
                </a:solidFill>
              </a:rPr>
              <a:t>as the </a:t>
            </a:r>
            <a:r>
              <a:rPr lang="en-US" sz="1350" b="1" dirty="0">
                <a:solidFill>
                  <a:schemeClr val="tx1"/>
                </a:solidFill>
              </a:rPr>
              <a:t>prediction </a:t>
            </a:r>
            <a:r>
              <a:rPr lang="en-US" sz="1350" dirty="0">
                <a:solidFill>
                  <a:schemeClr val="tx1"/>
                </a:solidFill>
              </a:rPr>
              <a:t>of the model.</a:t>
            </a:r>
            <a:endParaRPr lang="ru-RU" sz="1350" dirty="0">
              <a:solidFill>
                <a:schemeClr val="tx1"/>
              </a:solidFill>
            </a:endParaRPr>
          </a:p>
        </p:txBody>
      </p:sp>
    </p:spTree>
    <p:extLst>
      <p:ext uri="{BB962C8B-B14F-4D97-AF65-F5344CB8AC3E}">
        <p14:creationId xmlns:p14="http://schemas.microsoft.com/office/powerpoint/2010/main" val="7798795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EC381-9377-2242-A71F-5B2E201F7628}"/>
              </a:ext>
            </a:extLst>
          </p:cNvPr>
          <p:cNvSpPr>
            <a:spLocks noGrp="1"/>
          </p:cNvSpPr>
          <p:nvPr>
            <p:ph type="title"/>
          </p:nvPr>
        </p:nvSpPr>
        <p:spPr/>
        <p:txBody>
          <a:bodyPr>
            <a:normAutofit/>
          </a:bodyPr>
          <a:lstStyle/>
          <a:p>
            <a:r>
              <a:rPr lang="en-US" dirty="0"/>
              <a:t>Shapley values</a:t>
            </a:r>
            <a:endParaRPr lang="ru-RU" dirty="0"/>
          </a:p>
        </p:txBody>
      </p:sp>
      <p:pic>
        <p:nvPicPr>
          <p:cNvPr id="6" name="Picture 5" descr="A screenshot of a cell phone&#10;&#10;Description automatically generated">
            <a:extLst>
              <a:ext uri="{FF2B5EF4-FFF2-40B4-BE49-F238E27FC236}">
                <a16:creationId xmlns:a16="http://schemas.microsoft.com/office/drawing/2014/main" id="{4E0008F4-6602-AA4A-99B9-0106469EE0E4}"/>
              </a:ext>
            </a:extLst>
          </p:cNvPr>
          <p:cNvPicPr>
            <a:picLocks noChangeAspect="1"/>
          </p:cNvPicPr>
          <p:nvPr/>
        </p:nvPicPr>
        <p:blipFill rotWithShape="1">
          <a:blip r:embed="rId2"/>
          <a:srcRect l="-4270" r="12602"/>
          <a:stretch/>
        </p:blipFill>
        <p:spPr>
          <a:xfrm>
            <a:off x="990671" y="758536"/>
            <a:ext cx="5583940" cy="2442294"/>
          </a:xfrm>
          <a:prstGeom prst="rect">
            <a:avLst/>
          </a:prstGeom>
        </p:spPr>
      </p:pic>
      <p:sp>
        <p:nvSpPr>
          <p:cNvPr id="7" name="Rectangle 6">
            <a:extLst>
              <a:ext uri="{FF2B5EF4-FFF2-40B4-BE49-F238E27FC236}">
                <a16:creationId xmlns:a16="http://schemas.microsoft.com/office/drawing/2014/main" id="{4776776B-D0E5-BA45-8591-7CD3FA485EA0}"/>
              </a:ext>
            </a:extLst>
          </p:cNvPr>
          <p:cNvSpPr/>
          <p:nvPr/>
        </p:nvSpPr>
        <p:spPr>
          <a:xfrm>
            <a:off x="121754" y="4792475"/>
            <a:ext cx="2637260" cy="300082"/>
          </a:xfrm>
          <a:prstGeom prst="rect">
            <a:avLst/>
          </a:prstGeom>
        </p:spPr>
        <p:txBody>
          <a:bodyPr wrap="none">
            <a:spAutoFit/>
          </a:bodyPr>
          <a:lstStyle/>
          <a:p>
            <a:r>
              <a:rPr lang="en-US" sz="1350">
                <a:hlinkClick r:id="rId3"/>
              </a:rPr>
              <a:t>https://habr.com/ru/post/428213/</a:t>
            </a:r>
            <a:endParaRPr lang="ru-RU" sz="1350"/>
          </a:p>
        </p:txBody>
      </p:sp>
      <p:sp>
        <p:nvSpPr>
          <p:cNvPr id="8" name="TextBox 7">
            <a:extLst>
              <a:ext uri="{FF2B5EF4-FFF2-40B4-BE49-F238E27FC236}">
                <a16:creationId xmlns:a16="http://schemas.microsoft.com/office/drawing/2014/main" id="{A9DFD78F-806D-4B95-9D35-48BD16821D47}"/>
              </a:ext>
            </a:extLst>
          </p:cNvPr>
          <p:cNvSpPr txBox="1"/>
          <p:nvPr/>
        </p:nvSpPr>
        <p:spPr>
          <a:xfrm>
            <a:off x="290720" y="3200830"/>
            <a:ext cx="7991779" cy="1384995"/>
          </a:xfrm>
          <a:prstGeom prst="rect">
            <a:avLst/>
          </a:prstGeom>
          <a:noFill/>
        </p:spPr>
        <p:txBody>
          <a:bodyPr wrap="square">
            <a:spAutoFit/>
          </a:bodyPr>
          <a:lstStyle/>
          <a:p>
            <a:pPr algn="just"/>
            <a:r>
              <a:rPr lang="en-US" sz="1400" dirty="0"/>
              <a:t>The Shapley value for the </a:t>
            </a:r>
            <a:r>
              <a:rPr lang="en-US" sz="1400" dirty="0" err="1"/>
              <a:t>i-th</a:t>
            </a:r>
            <a:r>
              <a:rPr lang="en-US" sz="1400" dirty="0"/>
              <a:t> feature is calculated for each data sample (for example, for each client in the sample) on all possible combinations of features (</a:t>
            </a:r>
            <a:r>
              <a:rPr lang="en-US" sz="1400" u="sng" dirty="0"/>
              <a:t>including the absence of all features</a:t>
            </a:r>
            <a:r>
              <a:rPr lang="en-US" sz="1400" dirty="0"/>
              <a:t>), then the obtained values are summed up and the final importance of the </a:t>
            </a:r>
            <a:r>
              <a:rPr lang="en-US" sz="1400" dirty="0" err="1"/>
              <a:t>i-th</a:t>
            </a:r>
            <a:r>
              <a:rPr lang="en-US" sz="1400" dirty="0"/>
              <a:t> feature is obtained. </a:t>
            </a:r>
          </a:p>
          <a:p>
            <a:pPr algn="just"/>
            <a:endParaRPr lang="en-US" sz="1400" dirty="0"/>
          </a:p>
          <a:p>
            <a:pPr algn="just"/>
            <a:r>
              <a:rPr lang="en-US" sz="1400" i="1" dirty="0"/>
              <a:t>These calculations are extremely expensive, so various algorithms are used to optimize the calculations under the hood.</a:t>
            </a:r>
            <a:endParaRPr lang="ru-RU" sz="1400" i="1" dirty="0"/>
          </a:p>
        </p:txBody>
      </p:sp>
      <p:sp>
        <p:nvSpPr>
          <p:cNvPr id="3" name="Content Placeholder 2">
            <a:extLst>
              <a:ext uri="{FF2B5EF4-FFF2-40B4-BE49-F238E27FC236}">
                <a16:creationId xmlns:a16="http://schemas.microsoft.com/office/drawing/2014/main" id="{E51DB697-6D1F-DB47-95AC-6473EA9C6CDE}"/>
              </a:ext>
            </a:extLst>
          </p:cNvPr>
          <p:cNvSpPr>
            <a:spLocks noGrp="1"/>
          </p:cNvSpPr>
          <p:nvPr>
            <p:ph idx="1"/>
          </p:nvPr>
        </p:nvSpPr>
        <p:spPr>
          <a:xfrm>
            <a:off x="290720" y="794303"/>
            <a:ext cx="2540403" cy="3791522"/>
          </a:xfrm>
        </p:spPr>
        <p:txBody>
          <a:bodyPr>
            <a:normAutofit/>
          </a:bodyPr>
          <a:lstStyle/>
          <a:p>
            <a:pPr marL="0" indent="0">
              <a:buNone/>
            </a:pPr>
            <a:r>
              <a:rPr lang="en-US" sz="1350" dirty="0"/>
              <a:t>Equation for the Shapley value for the </a:t>
            </a:r>
            <a:r>
              <a:rPr lang="en-US" sz="1350" dirty="0" err="1"/>
              <a:t>i-th</a:t>
            </a:r>
            <a:r>
              <a:rPr lang="ru-RU" sz="1350" dirty="0"/>
              <a:t> </a:t>
            </a:r>
            <a:r>
              <a:rPr lang="en-US" sz="1350" dirty="0"/>
              <a:t>feature</a:t>
            </a:r>
            <a:r>
              <a:rPr lang="ru-RU" sz="1350" dirty="0"/>
              <a:t>:</a:t>
            </a:r>
            <a:br>
              <a:rPr lang="ru-RU" sz="1350" dirty="0"/>
            </a:br>
            <a:endParaRPr lang="ru-RU" sz="1350" dirty="0"/>
          </a:p>
          <a:p>
            <a:pPr marL="0" indent="0">
              <a:buNone/>
            </a:pPr>
            <a:endParaRPr lang="ru-RU" sz="1350" dirty="0"/>
          </a:p>
          <a:p>
            <a:pPr marL="0" indent="0">
              <a:buNone/>
            </a:pPr>
            <a:endParaRPr lang="ru-RU" sz="1350" dirty="0"/>
          </a:p>
          <a:p>
            <a:pPr marL="0" indent="0">
              <a:buNone/>
            </a:pPr>
            <a:endParaRPr lang="ru-RU" sz="1350" dirty="0"/>
          </a:p>
          <a:p>
            <a:pPr marL="0" indent="0">
              <a:buNone/>
            </a:pPr>
            <a:endParaRPr lang="ru-RU" sz="1350" dirty="0"/>
          </a:p>
          <a:p>
            <a:pPr marL="0" indent="0">
              <a:buNone/>
            </a:pPr>
            <a:endParaRPr lang="ru-RU" sz="1350" dirty="0"/>
          </a:p>
          <a:p>
            <a:pPr marL="0" indent="0">
              <a:buNone/>
            </a:pPr>
            <a:br>
              <a:rPr lang="ru-RU" sz="1350" dirty="0"/>
            </a:br>
            <a:endParaRPr lang="ru-RU" sz="1350" dirty="0"/>
          </a:p>
        </p:txBody>
      </p:sp>
      <p:sp>
        <p:nvSpPr>
          <p:cNvPr id="9" name="Прямоугольник 8"/>
          <p:cNvSpPr/>
          <p:nvPr/>
        </p:nvSpPr>
        <p:spPr>
          <a:xfrm>
            <a:off x="2430650" y="1992950"/>
            <a:ext cx="2811213" cy="115436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ru-RU"/>
          </a:p>
        </p:txBody>
      </p:sp>
      <p:sp>
        <p:nvSpPr>
          <p:cNvPr id="10" name="Прямоугольник 9"/>
          <p:cNvSpPr/>
          <p:nvPr/>
        </p:nvSpPr>
        <p:spPr>
          <a:xfrm>
            <a:off x="1835263" y="2823977"/>
            <a:ext cx="995859" cy="37685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ru-RU"/>
          </a:p>
        </p:txBody>
      </p:sp>
      <p:sp>
        <p:nvSpPr>
          <p:cNvPr id="11" name="TextBox 10"/>
          <p:cNvSpPr txBox="1"/>
          <p:nvPr/>
        </p:nvSpPr>
        <p:spPr>
          <a:xfrm>
            <a:off x="2327613" y="2302419"/>
            <a:ext cx="2448476" cy="276999"/>
          </a:xfrm>
          <a:prstGeom prst="rect">
            <a:avLst/>
          </a:prstGeom>
          <a:noFill/>
        </p:spPr>
        <p:txBody>
          <a:bodyPr wrap="square" rtlCol="0">
            <a:spAutoFit/>
          </a:bodyPr>
          <a:lstStyle/>
          <a:p>
            <a:r>
              <a:rPr lang="en-US" sz="1200" dirty="0"/>
              <a:t>Model prediction with </a:t>
            </a:r>
            <a:r>
              <a:rPr lang="en-US" sz="1200" dirty="0" err="1"/>
              <a:t>i-th</a:t>
            </a:r>
            <a:r>
              <a:rPr lang="en-US" sz="1200" dirty="0"/>
              <a:t> feature</a:t>
            </a:r>
            <a:endParaRPr lang="ru-RU" sz="1200" dirty="0"/>
          </a:p>
        </p:txBody>
      </p:sp>
      <p:sp>
        <p:nvSpPr>
          <p:cNvPr id="14" name="TextBox 13"/>
          <p:cNvSpPr txBox="1"/>
          <p:nvPr/>
        </p:nvSpPr>
        <p:spPr>
          <a:xfrm>
            <a:off x="1835263" y="2923832"/>
            <a:ext cx="3542986" cy="276999"/>
          </a:xfrm>
          <a:prstGeom prst="rect">
            <a:avLst/>
          </a:prstGeom>
          <a:noFill/>
        </p:spPr>
        <p:txBody>
          <a:bodyPr wrap="square" rtlCol="0">
            <a:spAutoFit/>
          </a:bodyPr>
          <a:lstStyle/>
          <a:p>
            <a:r>
              <a:rPr lang="en-US" sz="1200" dirty="0"/>
              <a:t>Random batch of the features without </a:t>
            </a:r>
            <a:r>
              <a:rPr lang="en-US" sz="1200" dirty="0" err="1"/>
              <a:t>i-th</a:t>
            </a:r>
            <a:r>
              <a:rPr lang="en-US" sz="1200" dirty="0"/>
              <a:t> feature</a:t>
            </a:r>
            <a:endParaRPr lang="ru-RU" sz="1200" dirty="0"/>
          </a:p>
        </p:txBody>
      </p:sp>
      <p:sp>
        <p:nvSpPr>
          <p:cNvPr id="15" name="Прямоугольник 14"/>
          <p:cNvSpPr/>
          <p:nvPr/>
        </p:nvSpPr>
        <p:spPr>
          <a:xfrm>
            <a:off x="2018559" y="2579418"/>
            <a:ext cx="995859" cy="37685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ru-RU"/>
          </a:p>
        </p:txBody>
      </p:sp>
      <p:sp>
        <p:nvSpPr>
          <p:cNvPr id="12" name="TextBox 11"/>
          <p:cNvSpPr txBox="1"/>
          <p:nvPr/>
        </p:nvSpPr>
        <p:spPr>
          <a:xfrm>
            <a:off x="2018559" y="2516749"/>
            <a:ext cx="3210477" cy="276999"/>
          </a:xfrm>
          <a:prstGeom prst="rect">
            <a:avLst/>
          </a:prstGeom>
          <a:noFill/>
        </p:spPr>
        <p:txBody>
          <a:bodyPr wrap="square" rtlCol="0">
            <a:spAutoFit/>
          </a:bodyPr>
          <a:lstStyle/>
          <a:p>
            <a:r>
              <a:rPr lang="en-US" sz="1200" dirty="0"/>
              <a:t>Model prediction without </a:t>
            </a:r>
            <a:r>
              <a:rPr lang="en-US" sz="1200" dirty="0" err="1"/>
              <a:t>i-th</a:t>
            </a:r>
            <a:r>
              <a:rPr lang="en-US" sz="1200" dirty="0"/>
              <a:t> feature</a:t>
            </a:r>
            <a:endParaRPr lang="ru-RU" sz="1200" dirty="0"/>
          </a:p>
        </p:txBody>
      </p:sp>
      <p:sp>
        <p:nvSpPr>
          <p:cNvPr id="13" name="TextBox 12"/>
          <p:cNvSpPr txBox="1"/>
          <p:nvPr/>
        </p:nvSpPr>
        <p:spPr>
          <a:xfrm>
            <a:off x="1835263" y="2732447"/>
            <a:ext cx="2448476" cy="276999"/>
          </a:xfrm>
          <a:prstGeom prst="rect">
            <a:avLst/>
          </a:prstGeom>
          <a:noFill/>
        </p:spPr>
        <p:txBody>
          <a:bodyPr wrap="square" rtlCol="0">
            <a:spAutoFit/>
          </a:bodyPr>
          <a:lstStyle/>
          <a:p>
            <a:r>
              <a:rPr lang="en-US" sz="1200" dirty="0"/>
              <a:t>Number of features</a:t>
            </a:r>
            <a:endParaRPr lang="ru-RU" sz="1200" dirty="0"/>
          </a:p>
        </p:txBody>
      </p:sp>
      <p:sp>
        <p:nvSpPr>
          <p:cNvPr id="16" name="TextBox 15"/>
          <p:cNvSpPr txBox="1"/>
          <p:nvPr/>
        </p:nvSpPr>
        <p:spPr>
          <a:xfrm>
            <a:off x="1458506" y="1992950"/>
            <a:ext cx="972144" cy="369332"/>
          </a:xfrm>
          <a:prstGeom prst="rect">
            <a:avLst/>
          </a:prstGeom>
          <a:solidFill>
            <a:schemeClr val="bg1"/>
          </a:solidFill>
        </p:spPr>
        <p:txBody>
          <a:bodyPr wrap="square" rtlCol="0">
            <a:spAutoFit/>
          </a:bodyPr>
          <a:lstStyle/>
          <a:p>
            <a:endParaRPr lang="ru-RU" dirty="0"/>
          </a:p>
        </p:txBody>
      </p:sp>
      <p:sp>
        <p:nvSpPr>
          <p:cNvPr id="18" name="TextBox 17"/>
          <p:cNvSpPr txBox="1"/>
          <p:nvPr/>
        </p:nvSpPr>
        <p:spPr>
          <a:xfrm>
            <a:off x="1418793" y="1907118"/>
            <a:ext cx="1412329" cy="307777"/>
          </a:xfrm>
          <a:prstGeom prst="rect">
            <a:avLst/>
          </a:prstGeom>
          <a:noFill/>
        </p:spPr>
        <p:txBody>
          <a:bodyPr wrap="square" rtlCol="0">
            <a:spAutoFit/>
          </a:bodyPr>
          <a:lstStyle/>
          <a:p>
            <a:r>
              <a:rPr lang="en-US" sz="1400" dirty="0"/>
              <a:t>where:</a:t>
            </a:r>
            <a:endParaRPr lang="ru-RU" sz="1400" dirty="0"/>
          </a:p>
        </p:txBody>
      </p:sp>
    </p:spTree>
    <p:extLst>
      <p:ext uri="{BB962C8B-B14F-4D97-AF65-F5344CB8AC3E}">
        <p14:creationId xmlns:p14="http://schemas.microsoft.com/office/powerpoint/2010/main" val="32201755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37B0F-1B3C-024E-96EC-F07C4AC4137F}"/>
              </a:ext>
            </a:extLst>
          </p:cNvPr>
          <p:cNvSpPr>
            <a:spLocks noGrp="1"/>
          </p:cNvSpPr>
          <p:nvPr>
            <p:ph type="title"/>
          </p:nvPr>
        </p:nvSpPr>
        <p:spPr/>
        <p:txBody>
          <a:bodyPr>
            <a:normAutofit/>
          </a:bodyPr>
          <a:lstStyle/>
          <a:p>
            <a:r>
              <a:rPr lang="en-US" dirty="0"/>
              <a:t>Shapley values</a:t>
            </a:r>
            <a:endParaRPr lang="ru-RU" dirty="0"/>
          </a:p>
        </p:txBody>
      </p:sp>
      <p:sp>
        <p:nvSpPr>
          <p:cNvPr id="3" name="Content Placeholder 2">
            <a:extLst>
              <a:ext uri="{FF2B5EF4-FFF2-40B4-BE49-F238E27FC236}">
                <a16:creationId xmlns:a16="http://schemas.microsoft.com/office/drawing/2014/main" id="{CE8555DF-6B89-BD43-9401-A80896078E8D}"/>
              </a:ext>
            </a:extLst>
          </p:cNvPr>
          <p:cNvSpPr>
            <a:spLocks noGrp="1"/>
          </p:cNvSpPr>
          <p:nvPr>
            <p:ph idx="1"/>
          </p:nvPr>
        </p:nvSpPr>
        <p:spPr>
          <a:xfrm>
            <a:off x="290720" y="864705"/>
            <a:ext cx="3097940" cy="3791522"/>
          </a:xfrm>
        </p:spPr>
        <p:txBody>
          <a:bodyPr>
            <a:normAutofit/>
          </a:bodyPr>
          <a:lstStyle/>
          <a:p>
            <a:pPr marL="0" indent="0" algn="just">
              <a:buNone/>
            </a:pPr>
            <a:r>
              <a:rPr lang="en-US" sz="1400" dirty="0">
                <a:latin typeface="-apple-system"/>
              </a:rPr>
              <a:t>We want to assess the importance of features for predicting “</a:t>
            </a:r>
            <a:r>
              <a:rPr lang="en-US" sz="1400" i="1" dirty="0">
                <a:latin typeface="-apple-system"/>
              </a:rPr>
              <a:t>whether a person likes computer games”</a:t>
            </a:r>
            <a:r>
              <a:rPr lang="en-US" sz="1400" dirty="0">
                <a:latin typeface="-apple-system"/>
              </a:rPr>
              <a:t>.</a:t>
            </a:r>
          </a:p>
          <a:p>
            <a:pPr marL="0" indent="0" algn="just">
              <a:buNone/>
            </a:pPr>
            <a:endParaRPr lang="en-US" sz="1400" dirty="0">
              <a:latin typeface="-apple-system"/>
            </a:endParaRPr>
          </a:p>
          <a:p>
            <a:pPr marL="0" indent="0" algn="just">
              <a:buNone/>
            </a:pPr>
            <a:r>
              <a:rPr lang="en-US" sz="1400" dirty="0">
                <a:latin typeface="-apple-system"/>
              </a:rPr>
              <a:t>Let’s, for simplicity, apply only two features:</a:t>
            </a:r>
          </a:p>
          <a:p>
            <a:pPr marL="0" indent="0">
              <a:buFont typeface="Wingdings" pitchFamily="2" charset="2"/>
              <a:buChar char="Ø"/>
            </a:pPr>
            <a:r>
              <a:rPr lang="en-US" sz="1400" dirty="0">
                <a:latin typeface="-apple-system"/>
              </a:rPr>
              <a:t>  age</a:t>
            </a:r>
          </a:p>
          <a:p>
            <a:pPr marL="0" indent="0">
              <a:buFont typeface="Wingdings" pitchFamily="2" charset="2"/>
              <a:buChar char="Ø"/>
            </a:pPr>
            <a:r>
              <a:rPr lang="en-US" sz="1400" dirty="0">
                <a:latin typeface="-apple-system"/>
              </a:rPr>
              <a:t>  gender </a:t>
            </a:r>
            <a:br>
              <a:rPr lang="ru-RU" sz="1500" dirty="0"/>
            </a:br>
            <a:endParaRPr lang="ru-RU" sz="1500" dirty="0"/>
          </a:p>
        </p:txBody>
      </p:sp>
      <p:pic>
        <p:nvPicPr>
          <p:cNvPr id="5" name="Picture 4">
            <a:extLst>
              <a:ext uri="{FF2B5EF4-FFF2-40B4-BE49-F238E27FC236}">
                <a16:creationId xmlns:a16="http://schemas.microsoft.com/office/drawing/2014/main" id="{42685A57-3B2E-8C45-A293-3A51DC5F532C}"/>
              </a:ext>
            </a:extLst>
          </p:cNvPr>
          <p:cNvPicPr>
            <a:picLocks noChangeAspect="1"/>
          </p:cNvPicPr>
          <p:nvPr/>
        </p:nvPicPr>
        <p:blipFill>
          <a:blip r:embed="rId3"/>
          <a:stretch>
            <a:fillRect/>
          </a:stretch>
        </p:blipFill>
        <p:spPr>
          <a:xfrm>
            <a:off x="3509603" y="859036"/>
            <a:ext cx="5601425" cy="2112818"/>
          </a:xfrm>
          <a:prstGeom prst="rect">
            <a:avLst/>
          </a:prstGeom>
        </p:spPr>
      </p:pic>
      <p:sp>
        <p:nvSpPr>
          <p:cNvPr id="6" name="Rectangle 5">
            <a:extLst>
              <a:ext uri="{FF2B5EF4-FFF2-40B4-BE49-F238E27FC236}">
                <a16:creationId xmlns:a16="http://schemas.microsoft.com/office/drawing/2014/main" id="{497BE3F5-3E08-B94C-A1B1-7457EF0423BF}"/>
              </a:ext>
            </a:extLst>
          </p:cNvPr>
          <p:cNvSpPr/>
          <p:nvPr/>
        </p:nvSpPr>
        <p:spPr>
          <a:xfrm>
            <a:off x="3388660" y="3136165"/>
            <a:ext cx="4912900" cy="1754326"/>
          </a:xfrm>
          <a:prstGeom prst="rect">
            <a:avLst/>
          </a:prstGeom>
        </p:spPr>
        <p:txBody>
          <a:bodyPr wrap="square">
            <a:spAutoFit/>
          </a:bodyPr>
          <a:lstStyle/>
          <a:p>
            <a:pPr>
              <a:buClr>
                <a:schemeClr val="accent6"/>
              </a:buClr>
            </a:pPr>
            <a:r>
              <a:rPr lang="en-US" sz="1350" dirty="0">
                <a:latin typeface="-apple-system"/>
              </a:rPr>
              <a:t>Let’s Calculate Shapley value for the feature “age” for Bobby:</a:t>
            </a:r>
            <a:endParaRPr lang="ru-RU" sz="1350" dirty="0">
              <a:latin typeface="-apple-system"/>
            </a:endParaRPr>
          </a:p>
          <a:p>
            <a:pPr>
              <a:buClr>
                <a:schemeClr val="accent6"/>
              </a:buClr>
            </a:pPr>
            <a:endParaRPr lang="ru-RU" sz="1350" dirty="0">
              <a:latin typeface="-apple-system"/>
            </a:endParaRPr>
          </a:p>
          <a:p>
            <a:pPr>
              <a:buClr>
                <a:schemeClr val="accent6"/>
              </a:buClr>
            </a:pPr>
            <a:r>
              <a:rPr lang="en-US" sz="1350" dirty="0">
                <a:latin typeface="-apple-system"/>
              </a:rPr>
              <a:t>We have two possible  batches of features without “age” </a:t>
            </a:r>
            <a:r>
              <a:rPr lang="ru-RU" sz="1350" dirty="0">
                <a:latin typeface="-apple-system"/>
              </a:rPr>
              <a:t>S:</a:t>
            </a:r>
          </a:p>
          <a:p>
            <a:pPr marL="214313" indent="-214313">
              <a:buClr>
                <a:schemeClr val="accent6"/>
              </a:buClr>
              <a:buFont typeface="Arial" panose="020B0604020202020204" pitchFamily="34" charset="0"/>
              <a:buChar char="•"/>
            </a:pPr>
            <a:r>
              <a:rPr lang="ru-RU" sz="1350" b="1" dirty="0">
                <a:latin typeface="-apple-system"/>
              </a:rPr>
              <a:t>{} </a:t>
            </a:r>
            <a:r>
              <a:rPr lang="ru-RU" sz="1350" dirty="0">
                <a:latin typeface="-apple-system"/>
              </a:rPr>
              <a:t>— </a:t>
            </a:r>
            <a:r>
              <a:rPr lang="en-US" sz="1350" dirty="0">
                <a:latin typeface="-apple-system"/>
              </a:rPr>
              <a:t>no features</a:t>
            </a:r>
            <a:endParaRPr lang="ru-RU" sz="1350" dirty="0">
              <a:latin typeface="-apple-system"/>
            </a:endParaRPr>
          </a:p>
          <a:p>
            <a:pPr marL="214313" indent="-214313">
              <a:buClr>
                <a:schemeClr val="accent6"/>
              </a:buClr>
              <a:buFont typeface="Arial" panose="020B0604020202020204" pitchFamily="34" charset="0"/>
              <a:buChar char="•"/>
            </a:pPr>
            <a:r>
              <a:rPr lang="ru-RU" sz="1350" b="1" dirty="0">
                <a:latin typeface="-apple-system"/>
              </a:rPr>
              <a:t>{</a:t>
            </a:r>
            <a:r>
              <a:rPr lang="ru-RU" sz="1350" b="1" dirty="0" err="1">
                <a:latin typeface="-apple-system"/>
              </a:rPr>
              <a:t>gender</a:t>
            </a:r>
            <a:r>
              <a:rPr lang="ru-RU" sz="1350" b="1" dirty="0">
                <a:latin typeface="-apple-system"/>
              </a:rPr>
              <a:t>} </a:t>
            </a:r>
            <a:r>
              <a:rPr lang="ru-RU" sz="1350" dirty="0">
                <a:latin typeface="-apple-system"/>
              </a:rPr>
              <a:t>— </a:t>
            </a:r>
            <a:r>
              <a:rPr lang="en-US" sz="1350" dirty="0">
                <a:latin typeface="-apple-system"/>
              </a:rPr>
              <a:t>one feature  - “gender”</a:t>
            </a:r>
            <a:r>
              <a:rPr lang="ru-RU" sz="1350" dirty="0">
                <a:latin typeface="-apple-system"/>
              </a:rPr>
              <a:t>.</a:t>
            </a:r>
            <a:endParaRPr lang="ru-RU" sz="1350" dirty="0"/>
          </a:p>
          <a:p>
            <a:pPr>
              <a:buClr>
                <a:schemeClr val="accent6"/>
              </a:buClr>
            </a:pPr>
            <a:br>
              <a:rPr lang="ru-RU" sz="1350" dirty="0"/>
            </a:br>
            <a:br>
              <a:rPr lang="ru-RU" sz="1350" dirty="0">
                <a:latin typeface="-apple-system"/>
              </a:rPr>
            </a:br>
            <a:endParaRPr lang="ru-RU" sz="1350" dirty="0"/>
          </a:p>
        </p:txBody>
      </p:sp>
      <p:sp>
        <p:nvSpPr>
          <p:cNvPr id="7" name="TextBox 6">
            <a:extLst>
              <a:ext uri="{FF2B5EF4-FFF2-40B4-BE49-F238E27FC236}">
                <a16:creationId xmlns:a16="http://schemas.microsoft.com/office/drawing/2014/main" id="{5A86C125-A8F6-483A-BA11-42F1169C7A35}"/>
              </a:ext>
            </a:extLst>
          </p:cNvPr>
          <p:cNvSpPr txBox="1"/>
          <p:nvPr/>
        </p:nvSpPr>
        <p:spPr>
          <a:xfrm>
            <a:off x="32971" y="4726180"/>
            <a:ext cx="9078057" cy="276999"/>
          </a:xfrm>
          <a:prstGeom prst="rect">
            <a:avLst/>
          </a:prstGeom>
          <a:noFill/>
        </p:spPr>
        <p:txBody>
          <a:bodyPr wrap="square">
            <a:spAutoFit/>
          </a:bodyPr>
          <a:lstStyle/>
          <a:p>
            <a:r>
              <a:rPr lang="en-US" sz="1200" dirty="0"/>
              <a:t>Example </a:t>
            </a:r>
            <a:r>
              <a:rPr lang="ru-RU" sz="1200" dirty="0"/>
              <a:t>: https://xgboost.readthedocs.io/en/latest/tutorials/model.html</a:t>
            </a:r>
          </a:p>
        </p:txBody>
      </p:sp>
    </p:spTree>
    <p:extLst>
      <p:ext uri="{BB962C8B-B14F-4D97-AF65-F5344CB8AC3E}">
        <p14:creationId xmlns:p14="http://schemas.microsoft.com/office/powerpoint/2010/main" val="23167350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FC4C7-2140-794D-A860-E2F20F66005F}"/>
              </a:ext>
            </a:extLst>
          </p:cNvPr>
          <p:cNvSpPr>
            <a:spLocks noGrp="1"/>
          </p:cNvSpPr>
          <p:nvPr>
            <p:ph type="title"/>
          </p:nvPr>
        </p:nvSpPr>
        <p:spPr>
          <a:xfrm>
            <a:off x="165100" y="142018"/>
            <a:ext cx="8629051" cy="493954"/>
          </a:xfrm>
        </p:spPr>
        <p:txBody>
          <a:bodyPr>
            <a:normAutofit/>
          </a:bodyPr>
          <a:lstStyle/>
          <a:p>
            <a:r>
              <a:rPr lang="en-US" dirty="0"/>
              <a:t>Shapley values</a:t>
            </a:r>
            <a:endParaRPr lang="ru-RU" dirty="0"/>
          </a:p>
        </p:txBody>
      </p:sp>
      <p:sp>
        <p:nvSpPr>
          <p:cNvPr id="3" name="Content Placeholder 2">
            <a:extLst>
              <a:ext uri="{FF2B5EF4-FFF2-40B4-BE49-F238E27FC236}">
                <a16:creationId xmlns:a16="http://schemas.microsoft.com/office/drawing/2014/main" id="{993CE79E-1065-9543-9000-A006ABBA61A3}"/>
              </a:ext>
            </a:extLst>
          </p:cNvPr>
          <p:cNvSpPr>
            <a:spLocks noGrp="1"/>
          </p:cNvSpPr>
          <p:nvPr>
            <p:ph idx="1"/>
          </p:nvPr>
        </p:nvSpPr>
        <p:spPr>
          <a:xfrm>
            <a:off x="290720" y="864705"/>
            <a:ext cx="3472677" cy="3791522"/>
          </a:xfrm>
        </p:spPr>
        <p:txBody>
          <a:bodyPr>
            <a:noAutofit/>
          </a:bodyPr>
          <a:lstStyle/>
          <a:p>
            <a:pPr marL="0" indent="0">
              <a:buNone/>
            </a:pPr>
            <a:r>
              <a:rPr lang="en-US" sz="1400" b="1" dirty="0"/>
              <a:t>1. No features</a:t>
            </a:r>
            <a:endParaRPr lang="ru-RU" sz="1400" b="1" dirty="0"/>
          </a:p>
          <a:p>
            <a:pPr marL="0" indent="0">
              <a:buNone/>
            </a:pPr>
            <a:endParaRPr lang="ru-RU" sz="1400" b="1" dirty="0">
              <a:solidFill>
                <a:schemeClr val="accent6"/>
              </a:solidFill>
            </a:endParaRPr>
          </a:p>
          <a:p>
            <a:pPr marL="0" indent="0">
              <a:buNone/>
            </a:pPr>
            <a:endParaRPr lang="ru-RU" sz="1400" b="1" dirty="0">
              <a:solidFill>
                <a:schemeClr val="accent6"/>
              </a:solidFill>
            </a:endParaRPr>
          </a:p>
          <a:p>
            <a:pPr marL="0" indent="0">
              <a:lnSpc>
                <a:spcPct val="120000"/>
              </a:lnSpc>
              <a:buNone/>
            </a:pPr>
            <a:br>
              <a:rPr lang="ru-RU" sz="1400" dirty="0"/>
            </a:br>
            <a:r>
              <a:rPr lang="en-US" sz="1400" dirty="0"/>
              <a:t>In this case model </a:t>
            </a:r>
            <a:r>
              <a:rPr lang="en-US" sz="1400" dirty="0" err="1"/>
              <a:t>simly</a:t>
            </a:r>
            <a:r>
              <a:rPr lang="en-US" sz="1400" dirty="0"/>
              <a:t> average the predictions in each branch of the tree:</a:t>
            </a:r>
            <a:endParaRPr lang="ru-RU" sz="1400" dirty="0"/>
          </a:p>
          <a:p>
            <a:pPr marL="0" indent="0">
              <a:lnSpc>
                <a:spcPct val="120000"/>
              </a:lnSpc>
              <a:buNone/>
            </a:pPr>
            <a:r>
              <a:rPr lang="ru-RU" sz="1400" b="1" dirty="0"/>
              <a:t>[(2+0.1)/2+(−1)]/2=0.025.</a:t>
            </a:r>
            <a:br>
              <a:rPr lang="ru-RU" sz="1400" dirty="0"/>
            </a:br>
            <a:br>
              <a:rPr lang="ru-RU" sz="1400" dirty="0"/>
            </a:br>
            <a:r>
              <a:rPr lang="en-US" sz="1400" dirty="0"/>
              <a:t>If we know the age, then the average of the model will be</a:t>
            </a:r>
            <a:endParaRPr lang="ru-RU" sz="1400" dirty="0"/>
          </a:p>
          <a:p>
            <a:pPr marL="0" indent="0">
              <a:lnSpc>
                <a:spcPct val="120000"/>
              </a:lnSpc>
              <a:buNone/>
            </a:pPr>
            <a:r>
              <a:rPr lang="ru-RU" sz="1400" b="1" dirty="0"/>
              <a:t>(2+0.1)/2=1.05.</a:t>
            </a:r>
            <a:br>
              <a:rPr lang="ru-RU" sz="1400" b="1" dirty="0"/>
            </a:br>
            <a:br>
              <a:rPr lang="ru-RU" sz="1400" dirty="0"/>
            </a:br>
            <a:br>
              <a:rPr lang="ru-RU" sz="1400" dirty="0"/>
            </a:br>
            <a:endParaRPr lang="ru-RU" sz="1400" dirty="0"/>
          </a:p>
          <a:p>
            <a:pPr marL="0" indent="0">
              <a:buNone/>
            </a:pPr>
            <a:br>
              <a:rPr lang="ru-RU" sz="1400" dirty="0"/>
            </a:br>
            <a:endParaRPr lang="ru-RU" sz="1400" dirty="0"/>
          </a:p>
        </p:txBody>
      </p:sp>
      <p:pic>
        <p:nvPicPr>
          <p:cNvPr id="7" name="Picture 6">
            <a:extLst>
              <a:ext uri="{FF2B5EF4-FFF2-40B4-BE49-F238E27FC236}">
                <a16:creationId xmlns:a16="http://schemas.microsoft.com/office/drawing/2014/main" id="{4F519385-0C3F-8B42-B470-B9A471538A51}"/>
              </a:ext>
            </a:extLst>
          </p:cNvPr>
          <p:cNvPicPr>
            <a:picLocks noChangeAspect="1"/>
          </p:cNvPicPr>
          <p:nvPr/>
        </p:nvPicPr>
        <p:blipFill>
          <a:blip r:embed="rId3"/>
          <a:stretch>
            <a:fillRect/>
          </a:stretch>
        </p:blipFill>
        <p:spPr>
          <a:xfrm>
            <a:off x="3763397" y="4000206"/>
            <a:ext cx="4882019" cy="656021"/>
          </a:xfrm>
          <a:prstGeom prst="rect">
            <a:avLst/>
          </a:prstGeom>
        </p:spPr>
      </p:pic>
      <p:sp>
        <p:nvSpPr>
          <p:cNvPr id="11" name="Rectangle 10">
            <a:extLst>
              <a:ext uri="{FF2B5EF4-FFF2-40B4-BE49-F238E27FC236}">
                <a16:creationId xmlns:a16="http://schemas.microsoft.com/office/drawing/2014/main" id="{E4AF2F1D-2FEE-0F45-BEE8-8A33716E6009}"/>
              </a:ext>
            </a:extLst>
          </p:cNvPr>
          <p:cNvSpPr/>
          <p:nvPr/>
        </p:nvSpPr>
        <p:spPr>
          <a:xfrm>
            <a:off x="853241" y="4148395"/>
            <a:ext cx="2910156" cy="300082"/>
          </a:xfrm>
          <a:prstGeom prst="rect">
            <a:avLst/>
          </a:prstGeom>
        </p:spPr>
        <p:txBody>
          <a:bodyPr wrap="none">
            <a:spAutoFit/>
          </a:bodyPr>
          <a:lstStyle/>
          <a:p>
            <a:r>
              <a:rPr lang="en-US" sz="1350" dirty="0"/>
              <a:t>For  “No features” case Shapley value : </a:t>
            </a:r>
            <a:endParaRPr lang="ru-RU" sz="1350" dirty="0"/>
          </a:p>
        </p:txBody>
      </p:sp>
      <p:pic>
        <p:nvPicPr>
          <p:cNvPr id="8" name="Picture 4">
            <a:extLst>
              <a:ext uri="{FF2B5EF4-FFF2-40B4-BE49-F238E27FC236}">
                <a16:creationId xmlns:a16="http://schemas.microsoft.com/office/drawing/2014/main" id="{42685A57-3B2E-8C45-A293-3A51DC5F532C}"/>
              </a:ext>
            </a:extLst>
          </p:cNvPr>
          <p:cNvPicPr>
            <a:picLocks noChangeAspect="1"/>
          </p:cNvPicPr>
          <p:nvPr/>
        </p:nvPicPr>
        <p:blipFill>
          <a:blip r:embed="rId4"/>
          <a:stretch>
            <a:fillRect/>
          </a:stretch>
        </p:blipFill>
        <p:spPr>
          <a:xfrm>
            <a:off x="3509603" y="859036"/>
            <a:ext cx="5601425" cy="2112818"/>
          </a:xfrm>
          <a:prstGeom prst="rect">
            <a:avLst/>
          </a:prstGeom>
        </p:spPr>
      </p:pic>
    </p:spTree>
    <p:extLst>
      <p:ext uri="{BB962C8B-B14F-4D97-AF65-F5344CB8AC3E}">
        <p14:creationId xmlns:p14="http://schemas.microsoft.com/office/powerpoint/2010/main" val="551798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1A7AA38-ED03-384E-8A80-3D6A614FFE16}"/>
              </a:ext>
            </a:extLst>
          </p:cNvPr>
          <p:cNvSpPr>
            <a:spLocks noGrp="1"/>
          </p:cNvSpPr>
          <p:nvPr>
            <p:ph idx="1"/>
          </p:nvPr>
        </p:nvSpPr>
        <p:spPr>
          <a:xfrm>
            <a:off x="290720" y="864705"/>
            <a:ext cx="3336652" cy="3791522"/>
          </a:xfrm>
        </p:spPr>
        <p:txBody>
          <a:bodyPr>
            <a:noAutofit/>
          </a:bodyPr>
          <a:lstStyle/>
          <a:p>
            <a:pPr marL="0" indent="0">
              <a:buNone/>
            </a:pPr>
            <a:r>
              <a:rPr lang="en-US" sz="1400" b="1" dirty="0"/>
              <a:t>2. {gender}</a:t>
            </a:r>
            <a:endParaRPr lang="ru-RU" sz="1400" b="1" dirty="0"/>
          </a:p>
          <a:p>
            <a:pPr marL="0" indent="0">
              <a:buNone/>
            </a:pPr>
            <a:endParaRPr lang="ru-RU" sz="1400" dirty="0"/>
          </a:p>
          <a:p>
            <a:pPr marL="0" indent="0">
              <a:buNone/>
            </a:pPr>
            <a:endParaRPr lang="ru-RU" sz="1400" dirty="0"/>
          </a:p>
          <a:p>
            <a:pPr marL="0" indent="0">
              <a:buNone/>
            </a:pPr>
            <a:endParaRPr lang="ru-RU" sz="1400" dirty="0"/>
          </a:p>
          <a:p>
            <a:pPr marL="0" indent="0">
              <a:buNone/>
            </a:pPr>
            <a:br>
              <a:rPr lang="ru-RU" sz="1400" dirty="0"/>
            </a:br>
            <a:r>
              <a:rPr lang="en-US" sz="1400" dirty="0"/>
              <a:t>For</a:t>
            </a:r>
            <a:r>
              <a:rPr lang="ru-RU" sz="1400" dirty="0"/>
              <a:t> </a:t>
            </a:r>
            <a:r>
              <a:rPr lang="ru-RU" sz="1400" dirty="0" err="1"/>
              <a:t>Bobby</a:t>
            </a:r>
            <a:r>
              <a:rPr lang="ru-RU" sz="1400" dirty="0"/>
              <a:t> </a:t>
            </a:r>
            <a:r>
              <a:rPr lang="en-US" sz="1400" dirty="0"/>
              <a:t>prediction without age is </a:t>
            </a:r>
            <a:r>
              <a:rPr lang="ru-RU" sz="1400" dirty="0"/>
              <a:t> [(2+0.1)/2+(−1)]/2=0.025. </a:t>
            </a:r>
            <a:endParaRPr lang="en-US" sz="1400" dirty="0"/>
          </a:p>
          <a:p>
            <a:pPr marL="0" indent="0">
              <a:buNone/>
            </a:pPr>
            <a:endParaRPr lang="en-US" sz="1400" dirty="0"/>
          </a:p>
          <a:p>
            <a:pPr marL="0" indent="0">
              <a:buNone/>
            </a:pPr>
            <a:r>
              <a:rPr lang="en-US" sz="1400" dirty="0"/>
              <a:t>If we know gender and age, so that we have the most left branch, average is 2.</a:t>
            </a:r>
            <a:br>
              <a:rPr lang="ru-RU" sz="1400" dirty="0"/>
            </a:br>
            <a:br>
              <a:rPr lang="ru-RU" sz="1400" dirty="0"/>
            </a:br>
            <a:endParaRPr lang="ru-RU" sz="1400" dirty="0"/>
          </a:p>
          <a:p>
            <a:pPr marL="0" indent="0">
              <a:buNone/>
            </a:pPr>
            <a:endParaRPr lang="ru-RU" sz="1400" dirty="0"/>
          </a:p>
          <a:p>
            <a:pPr marL="0" indent="0">
              <a:buNone/>
            </a:pPr>
            <a:endParaRPr lang="ru-RU" sz="1400" dirty="0"/>
          </a:p>
          <a:p>
            <a:pPr marL="0" indent="0">
              <a:buNone/>
            </a:pPr>
            <a:br>
              <a:rPr lang="ru-RU" sz="1400" dirty="0"/>
            </a:br>
            <a:endParaRPr lang="ru-RU" sz="1400" dirty="0"/>
          </a:p>
        </p:txBody>
      </p:sp>
      <p:pic>
        <p:nvPicPr>
          <p:cNvPr id="7" name="Picture 6" descr="A close up of a logo&#10;&#10;Description automatically generated">
            <a:extLst>
              <a:ext uri="{FF2B5EF4-FFF2-40B4-BE49-F238E27FC236}">
                <a16:creationId xmlns:a16="http://schemas.microsoft.com/office/drawing/2014/main" id="{A739499F-7FB4-854F-B6D8-E8478AEBB6B9}"/>
              </a:ext>
            </a:extLst>
          </p:cNvPr>
          <p:cNvPicPr>
            <a:picLocks noChangeAspect="1"/>
          </p:cNvPicPr>
          <p:nvPr/>
        </p:nvPicPr>
        <p:blipFill>
          <a:blip r:embed="rId2"/>
          <a:stretch>
            <a:fillRect/>
          </a:stretch>
        </p:blipFill>
        <p:spPr>
          <a:xfrm>
            <a:off x="1597316" y="3432346"/>
            <a:ext cx="5601425" cy="971145"/>
          </a:xfrm>
          <a:prstGeom prst="rect">
            <a:avLst/>
          </a:prstGeom>
        </p:spPr>
      </p:pic>
      <p:pic>
        <p:nvPicPr>
          <p:cNvPr id="9" name="Picture 8" descr="A close up of a logo&#10;&#10;Description automatically generated">
            <a:extLst>
              <a:ext uri="{FF2B5EF4-FFF2-40B4-BE49-F238E27FC236}">
                <a16:creationId xmlns:a16="http://schemas.microsoft.com/office/drawing/2014/main" id="{D1053F5F-5D31-254B-A115-645588D0B2E6}"/>
              </a:ext>
            </a:extLst>
          </p:cNvPr>
          <p:cNvPicPr>
            <a:picLocks noChangeAspect="1"/>
          </p:cNvPicPr>
          <p:nvPr/>
        </p:nvPicPr>
        <p:blipFill>
          <a:blip r:embed="rId3"/>
          <a:stretch>
            <a:fillRect/>
          </a:stretch>
        </p:blipFill>
        <p:spPr>
          <a:xfrm>
            <a:off x="3928675" y="4370477"/>
            <a:ext cx="3171825" cy="571500"/>
          </a:xfrm>
          <a:prstGeom prst="rect">
            <a:avLst/>
          </a:prstGeom>
        </p:spPr>
      </p:pic>
      <p:sp>
        <p:nvSpPr>
          <p:cNvPr id="11" name="Rectangle 10">
            <a:extLst>
              <a:ext uri="{FF2B5EF4-FFF2-40B4-BE49-F238E27FC236}">
                <a16:creationId xmlns:a16="http://schemas.microsoft.com/office/drawing/2014/main" id="{E9C71FE4-34FF-0541-9EF9-60167DD6882F}"/>
              </a:ext>
            </a:extLst>
          </p:cNvPr>
          <p:cNvSpPr/>
          <p:nvPr/>
        </p:nvSpPr>
        <p:spPr>
          <a:xfrm>
            <a:off x="290720" y="4467160"/>
            <a:ext cx="4572000" cy="507831"/>
          </a:xfrm>
          <a:prstGeom prst="rect">
            <a:avLst/>
          </a:prstGeom>
        </p:spPr>
        <p:txBody>
          <a:bodyPr>
            <a:spAutoFit/>
          </a:bodyPr>
          <a:lstStyle/>
          <a:p>
            <a:r>
              <a:rPr lang="en-US" sz="1350" dirty="0"/>
              <a:t>Finally, Shapley value for “</a:t>
            </a:r>
            <a:r>
              <a:rPr lang="ru-RU" sz="1350" dirty="0" err="1"/>
              <a:t>age</a:t>
            </a:r>
            <a:r>
              <a:rPr lang="en-US" sz="1350" dirty="0"/>
              <a:t>” feature for Bobby is</a:t>
            </a:r>
            <a:r>
              <a:rPr lang="ru-RU" sz="1350" dirty="0"/>
              <a:t>:</a:t>
            </a:r>
            <a:br>
              <a:rPr lang="ru-RU" sz="1350" dirty="0"/>
            </a:br>
            <a:endParaRPr lang="ru-RU" sz="1350" dirty="0"/>
          </a:p>
        </p:txBody>
      </p:sp>
      <p:pic>
        <p:nvPicPr>
          <p:cNvPr id="8" name="Picture 4">
            <a:extLst>
              <a:ext uri="{FF2B5EF4-FFF2-40B4-BE49-F238E27FC236}">
                <a16:creationId xmlns:a16="http://schemas.microsoft.com/office/drawing/2014/main" id="{42685A57-3B2E-8C45-A293-3A51DC5F532C}"/>
              </a:ext>
            </a:extLst>
          </p:cNvPr>
          <p:cNvPicPr>
            <a:picLocks noChangeAspect="1"/>
          </p:cNvPicPr>
          <p:nvPr/>
        </p:nvPicPr>
        <p:blipFill>
          <a:blip r:embed="rId4"/>
          <a:stretch>
            <a:fillRect/>
          </a:stretch>
        </p:blipFill>
        <p:spPr>
          <a:xfrm>
            <a:off x="3509603" y="859036"/>
            <a:ext cx="5601425" cy="2112818"/>
          </a:xfrm>
          <a:prstGeom prst="rect">
            <a:avLst/>
          </a:prstGeom>
        </p:spPr>
      </p:pic>
      <p:sp>
        <p:nvSpPr>
          <p:cNvPr id="12" name="Title 1">
            <a:extLst>
              <a:ext uri="{FF2B5EF4-FFF2-40B4-BE49-F238E27FC236}">
                <a16:creationId xmlns:a16="http://schemas.microsoft.com/office/drawing/2014/main" id="{36CB31DD-B990-4DC1-B05B-04FF3C829998}"/>
              </a:ext>
            </a:extLst>
          </p:cNvPr>
          <p:cNvSpPr>
            <a:spLocks noGrp="1"/>
          </p:cNvSpPr>
          <p:nvPr>
            <p:ph type="title"/>
          </p:nvPr>
        </p:nvSpPr>
        <p:spPr>
          <a:xfrm>
            <a:off x="165100" y="154718"/>
            <a:ext cx="8629051" cy="493954"/>
          </a:xfrm>
        </p:spPr>
        <p:txBody>
          <a:bodyPr>
            <a:normAutofit/>
          </a:bodyPr>
          <a:lstStyle/>
          <a:p>
            <a:r>
              <a:rPr lang="en-US" dirty="0"/>
              <a:t>Shapley values</a:t>
            </a:r>
            <a:endParaRPr lang="ru-RU" dirty="0"/>
          </a:p>
        </p:txBody>
      </p:sp>
    </p:spTree>
    <p:extLst>
      <p:ext uri="{BB962C8B-B14F-4D97-AF65-F5344CB8AC3E}">
        <p14:creationId xmlns:p14="http://schemas.microsoft.com/office/powerpoint/2010/main" val="6477004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1C57F-5108-804B-B111-E5C8E3C04951}"/>
              </a:ext>
            </a:extLst>
          </p:cNvPr>
          <p:cNvSpPr>
            <a:spLocks noGrp="1"/>
          </p:cNvSpPr>
          <p:nvPr>
            <p:ph type="title"/>
          </p:nvPr>
        </p:nvSpPr>
        <p:spPr/>
        <p:txBody>
          <a:bodyPr>
            <a:normAutofit/>
          </a:bodyPr>
          <a:lstStyle/>
          <a:p>
            <a:r>
              <a:rPr lang="en-US" dirty="0"/>
              <a:t>SHAP values. One more example</a:t>
            </a:r>
            <a:endParaRPr lang="ru-RU" dirty="0"/>
          </a:p>
        </p:txBody>
      </p:sp>
      <p:sp>
        <p:nvSpPr>
          <p:cNvPr id="3" name="Content Placeholder 2">
            <a:extLst>
              <a:ext uri="{FF2B5EF4-FFF2-40B4-BE49-F238E27FC236}">
                <a16:creationId xmlns:a16="http://schemas.microsoft.com/office/drawing/2014/main" id="{E32ED03A-A179-CF49-85DF-672E28243407}"/>
              </a:ext>
            </a:extLst>
          </p:cNvPr>
          <p:cNvSpPr>
            <a:spLocks noGrp="1"/>
          </p:cNvSpPr>
          <p:nvPr>
            <p:ph idx="1"/>
          </p:nvPr>
        </p:nvSpPr>
        <p:spPr>
          <a:xfrm>
            <a:off x="290720" y="864705"/>
            <a:ext cx="7946437" cy="3791522"/>
          </a:xfrm>
        </p:spPr>
        <p:txBody>
          <a:bodyPr>
            <a:normAutofit fontScale="70000" lnSpcReduction="20000"/>
          </a:bodyPr>
          <a:lstStyle/>
          <a:p>
            <a:pPr marL="0" indent="0">
              <a:lnSpc>
                <a:spcPct val="120000"/>
              </a:lnSpc>
              <a:buNone/>
            </a:pPr>
            <a:r>
              <a:rPr lang="en-US" dirty="0"/>
              <a:t>Imagine you have to recruit an 11-person soccer team from a large slate of candidates. Without a team, your chance of winning is 0%.</a:t>
            </a:r>
          </a:p>
          <a:p>
            <a:pPr marL="0" indent="0">
              <a:lnSpc>
                <a:spcPct val="120000"/>
              </a:lnSpc>
              <a:buFont typeface="Wingdings" pitchFamily="2" charset="2"/>
              <a:buChar char="§"/>
            </a:pPr>
            <a:r>
              <a:rPr lang="en-US" dirty="0"/>
              <a:t>  You randomly choose the first player named </a:t>
            </a:r>
            <a:r>
              <a:rPr lang="en-US" dirty="0" err="1"/>
              <a:t>Artem</a:t>
            </a:r>
            <a:r>
              <a:rPr lang="en-US" dirty="0"/>
              <a:t> D. He is a good footballer, a well-known scorer, but alone he is not able to successfully oppose an opponent, and the </a:t>
            </a:r>
            <a:r>
              <a:rPr lang="en-US" b="1" dirty="0">
                <a:solidFill>
                  <a:srgbClr val="002060"/>
                </a:solidFill>
              </a:rPr>
              <a:t>probability of victory rises to only 2%.</a:t>
            </a:r>
          </a:p>
          <a:p>
            <a:pPr marL="0" indent="0">
              <a:lnSpc>
                <a:spcPct val="120000"/>
              </a:lnSpc>
              <a:buFont typeface="Wingdings" pitchFamily="2" charset="2"/>
              <a:buChar char="§"/>
            </a:pPr>
            <a:r>
              <a:rPr lang="en-US" dirty="0"/>
              <a:t>  Then, you add Alexander K to the team. Alone, he could increase the probability of the team winning by 3%, but he interacts very well in conjunction with the already chosen </a:t>
            </a:r>
            <a:r>
              <a:rPr lang="en-US" dirty="0" err="1"/>
              <a:t>Artem</a:t>
            </a:r>
            <a:r>
              <a:rPr lang="en-US" dirty="0"/>
              <a:t> D., so the overall </a:t>
            </a:r>
            <a:r>
              <a:rPr lang="en-US" b="1" dirty="0">
                <a:solidFill>
                  <a:srgbClr val="002060"/>
                </a:solidFill>
              </a:rPr>
              <a:t>probability of victory grows from 2% to 8%.</a:t>
            </a:r>
          </a:p>
          <a:p>
            <a:pPr marL="0" indent="0">
              <a:lnSpc>
                <a:spcPct val="120000"/>
              </a:lnSpc>
              <a:buFont typeface="Wingdings" pitchFamily="2" charset="2"/>
              <a:buChar char="§"/>
            </a:pPr>
            <a:r>
              <a:rPr lang="en-US" dirty="0"/>
              <a:t>  The next player on your list is goalkeeper Igor A. The goalkeeper is one of the most important elements of the team, and the </a:t>
            </a:r>
            <a:r>
              <a:rPr lang="en-US" b="1" dirty="0">
                <a:solidFill>
                  <a:srgbClr val="002060"/>
                </a:solidFill>
              </a:rPr>
              <a:t>probability of winning increases dramatically - from 8% to 18%.</a:t>
            </a:r>
          </a:p>
          <a:p>
            <a:pPr marL="0" indent="0">
              <a:lnSpc>
                <a:spcPct val="120000"/>
              </a:lnSpc>
              <a:buFont typeface="Wingdings" pitchFamily="2" charset="2"/>
              <a:buChar char="§"/>
            </a:pPr>
            <a:r>
              <a:rPr lang="en-US" dirty="0"/>
              <a:t>  The next player is again the goalkeeper, Yuri L. If he was added to the team before Igor A., ​​then he could increase the probability of winning by the same 10%. However, having two goalkeepers on the field does not make any sense - and the </a:t>
            </a:r>
            <a:r>
              <a:rPr lang="en-US" b="1" dirty="0">
                <a:solidFill>
                  <a:srgbClr val="002060"/>
                </a:solidFill>
              </a:rPr>
              <a:t>probability of winning remains at 18%.</a:t>
            </a:r>
          </a:p>
          <a:p>
            <a:pPr marL="0" indent="0">
              <a:lnSpc>
                <a:spcPct val="120000"/>
              </a:lnSpc>
              <a:buNone/>
            </a:pPr>
            <a:endParaRPr lang="en-US" dirty="0"/>
          </a:p>
          <a:p>
            <a:pPr marL="0" indent="0">
              <a:lnSpc>
                <a:spcPct val="120000"/>
              </a:lnSpc>
              <a:buNone/>
            </a:pPr>
            <a:r>
              <a:rPr lang="en-US" dirty="0"/>
              <a:t>The analogy with machine learning is easy to guess here, the team is the model, and the players are the variables. As you can see, </a:t>
            </a:r>
            <a:r>
              <a:rPr lang="en-US" b="1" dirty="0"/>
              <a:t>the influence of each variable</a:t>
            </a:r>
            <a:r>
              <a:rPr lang="en-US" dirty="0"/>
              <a:t> on the prediction (the probability of winning) </a:t>
            </a:r>
            <a:r>
              <a:rPr lang="en-US" b="1" dirty="0"/>
              <a:t>depends</a:t>
            </a:r>
            <a:r>
              <a:rPr lang="en-US" dirty="0"/>
              <a:t>, among other things, </a:t>
            </a:r>
            <a:r>
              <a:rPr lang="en-US" b="1" dirty="0"/>
              <a:t>on the presence and absence of other variables in the model</a:t>
            </a:r>
            <a:r>
              <a:rPr lang="en-US" dirty="0"/>
              <a:t>.</a:t>
            </a:r>
            <a:endParaRPr lang="ru-RU" dirty="0"/>
          </a:p>
          <a:p>
            <a:pPr>
              <a:lnSpc>
                <a:spcPct val="120000"/>
              </a:lnSpc>
            </a:pPr>
            <a:endParaRPr lang="ru-RU" dirty="0"/>
          </a:p>
        </p:txBody>
      </p:sp>
      <p:sp>
        <p:nvSpPr>
          <p:cNvPr id="6" name="TextBox 5">
            <a:extLst>
              <a:ext uri="{FF2B5EF4-FFF2-40B4-BE49-F238E27FC236}">
                <a16:creationId xmlns:a16="http://schemas.microsoft.com/office/drawing/2014/main" id="{276C9EC4-519B-DC4B-BDEA-D6222BABCBF7}"/>
              </a:ext>
            </a:extLst>
          </p:cNvPr>
          <p:cNvSpPr txBox="1"/>
          <p:nvPr/>
        </p:nvSpPr>
        <p:spPr>
          <a:xfrm>
            <a:off x="0" y="4767263"/>
            <a:ext cx="5012674" cy="276999"/>
          </a:xfrm>
          <a:prstGeom prst="rect">
            <a:avLst/>
          </a:prstGeom>
          <a:noFill/>
        </p:spPr>
        <p:txBody>
          <a:bodyPr wrap="square">
            <a:spAutoFit/>
          </a:bodyPr>
          <a:lstStyle/>
          <a:p>
            <a:r>
              <a:rPr lang="x-none" sz="1200"/>
              <a:t>https://rb.ru/opinion/uzhe-ne-black-box/</a:t>
            </a:r>
          </a:p>
        </p:txBody>
      </p:sp>
    </p:spTree>
    <p:extLst>
      <p:ext uri="{BB962C8B-B14F-4D97-AF65-F5344CB8AC3E}">
        <p14:creationId xmlns:p14="http://schemas.microsoft.com/office/powerpoint/2010/main" val="11147456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7FCCE-F7FB-D049-8AE5-2C94D2B2AF96}"/>
              </a:ext>
            </a:extLst>
          </p:cNvPr>
          <p:cNvSpPr>
            <a:spLocks noGrp="1"/>
          </p:cNvSpPr>
          <p:nvPr>
            <p:ph type="title"/>
          </p:nvPr>
        </p:nvSpPr>
        <p:spPr/>
        <p:txBody>
          <a:bodyPr>
            <a:normAutofit/>
          </a:bodyPr>
          <a:lstStyle/>
          <a:p>
            <a:r>
              <a:rPr lang="en-US"/>
              <a:t>SHAP values</a:t>
            </a:r>
            <a:endParaRPr lang="ru-RU"/>
          </a:p>
        </p:txBody>
      </p:sp>
      <p:sp>
        <p:nvSpPr>
          <p:cNvPr id="3" name="Content Placeholder 2">
            <a:extLst>
              <a:ext uri="{FF2B5EF4-FFF2-40B4-BE49-F238E27FC236}">
                <a16:creationId xmlns:a16="http://schemas.microsoft.com/office/drawing/2014/main" id="{3F8FC0AB-14F8-5C40-844B-B6B8C886506A}"/>
              </a:ext>
            </a:extLst>
          </p:cNvPr>
          <p:cNvSpPr>
            <a:spLocks noGrp="1"/>
          </p:cNvSpPr>
          <p:nvPr>
            <p:ph idx="1"/>
          </p:nvPr>
        </p:nvSpPr>
        <p:spPr>
          <a:xfrm>
            <a:off x="290720" y="756019"/>
            <a:ext cx="8629051" cy="3791522"/>
          </a:xfrm>
        </p:spPr>
        <p:txBody>
          <a:bodyPr/>
          <a:lstStyle/>
          <a:p>
            <a:pPr marL="0" indent="0">
              <a:buNone/>
            </a:pPr>
            <a:r>
              <a:rPr lang="en-US" sz="1600" dirty="0"/>
              <a:t>The main idea of the SHAP method is to calculate the contribution of each variable for all possible combinations of other variables in the model. The final contribution of each variable is calculated </a:t>
            </a:r>
            <a:r>
              <a:rPr lang="en-US" sz="1600" b="1" dirty="0"/>
              <a:t>as a weighted average of all possible contributions.</a:t>
            </a:r>
            <a:endParaRPr lang="ru-RU" sz="1600" b="1" u="sng" dirty="0"/>
          </a:p>
          <a:p>
            <a:pPr marL="0" indent="0">
              <a:buNone/>
            </a:pPr>
            <a:endParaRPr lang="ru-RU" b="1" u="sng" dirty="0"/>
          </a:p>
        </p:txBody>
      </p:sp>
      <p:sp>
        <p:nvSpPr>
          <p:cNvPr id="6" name="TextBox 5">
            <a:extLst>
              <a:ext uri="{FF2B5EF4-FFF2-40B4-BE49-F238E27FC236}">
                <a16:creationId xmlns:a16="http://schemas.microsoft.com/office/drawing/2014/main" id="{2F682492-5A5C-4C8B-9AAB-215750CEA3AB}"/>
              </a:ext>
            </a:extLst>
          </p:cNvPr>
          <p:cNvSpPr txBox="1"/>
          <p:nvPr/>
        </p:nvSpPr>
        <p:spPr>
          <a:xfrm>
            <a:off x="661012" y="3529131"/>
            <a:ext cx="7251192" cy="1169551"/>
          </a:xfrm>
          <a:prstGeom prst="rect">
            <a:avLst/>
          </a:prstGeom>
          <a:noFill/>
        </p:spPr>
        <p:txBody>
          <a:bodyPr wrap="square">
            <a:spAutoFit/>
          </a:bodyPr>
          <a:lstStyle/>
          <a:p>
            <a:endParaRPr lang="en-US" sz="1400" dirty="0"/>
          </a:p>
          <a:p>
            <a:r>
              <a:rPr lang="en-US" sz="1400" dirty="0"/>
              <a:t>For example, if this value for </a:t>
            </a:r>
            <a:r>
              <a:rPr lang="en-US" sz="1400" dirty="0" err="1"/>
              <a:t>Artem</a:t>
            </a:r>
            <a:r>
              <a:rPr lang="en-US" sz="1400" dirty="0"/>
              <a:t> A. is 7%, it means that among all possible combinations of the team's composition, he, on average, increases the probability of winning by 7%. But in specific case this value can be extremely higher or lower.</a:t>
            </a:r>
          </a:p>
          <a:p>
            <a:endParaRPr lang="en-US" sz="1400" dirty="0"/>
          </a:p>
        </p:txBody>
      </p:sp>
      <p:pic>
        <p:nvPicPr>
          <p:cNvPr id="5" name="Рисунок 4" descr="Без названия.jfif"/>
          <p:cNvPicPr>
            <a:picLocks noChangeAspect="1"/>
          </p:cNvPicPr>
          <p:nvPr/>
        </p:nvPicPr>
        <p:blipFill>
          <a:blip r:embed="rId2"/>
          <a:stretch>
            <a:fillRect/>
          </a:stretch>
        </p:blipFill>
        <p:spPr>
          <a:xfrm>
            <a:off x="2757841" y="1590280"/>
            <a:ext cx="3192339" cy="1787710"/>
          </a:xfrm>
          <a:prstGeom prst="rect">
            <a:avLst/>
          </a:prstGeom>
        </p:spPr>
      </p:pic>
    </p:spTree>
    <p:extLst>
      <p:ext uri="{BB962C8B-B14F-4D97-AF65-F5344CB8AC3E}">
        <p14:creationId xmlns:p14="http://schemas.microsoft.com/office/powerpoint/2010/main" val="32772018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Объект 6">
            <a:extLst>
              <a:ext uri="{FF2B5EF4-FFF2-40B4-BE49-F238E27FC236}">
                <a16:creationId xmlns:a16="http://schemas.microsoft.com/office/drawing/2014/main" id="{693145FD-50E2-4320-A3DC-C137F6ECE74E}"/>
              </a:ext>
            </a:extLst>
          </p:cNvPr>
          <p:cNvSpPr>
            <a:spLocks noGrp="1"/>
          </p:cNvSpPr>
          <p:nvPr>
            <p:ph sz="half" idx="1"/>
          </p:nvPr>
        </p:nvSpPr>
        <p:spPr>
          <a:xfrm>
            <a:off x="165100" y="933450"/>
            <a:ext cx="2876550" cy="2772626"/>
          </a:xfrm>
        </p:spPr>
        <p:txBody>
          <a:bodyPr vert="horz" lIns="91440" tIns="45720" rIns="91440" bIns="45720" rtlCol="0" anchor="t">
            <a:noAutofit/>
          </a:bodyPr>
          <a:lstStyle/>
          <a:p>
            <a:pPr marL="0" indent="0" algn="just">
              <a:buFont typeface="Arial" pitchFamily="34" charset="0"/>
              <a:buChar char="•"/>
            </a:pPr>
            <a:r>
              <a:rPr lang="en-US" sz="1400" dirty="0"/>
              <a:t> In expert systems, </a:t>
            </a:r>
            <a:r>
              <a:rPr lang="en-US" sz="1400" b="1" dirty="0"/>
              <a:t>interpretability</a:t>
            </a:r>
            <a:r>
              <a:rPr lang="en-US" sz="1400" dirty="0"/>
              <a:t> – is an important component of the explanation of the result. </a:t>
            </a:r>
          </a:p>
          <a:p>
            <a:pPr marL="0" indent="0" algn="just">
              <a:buNone/>
            </a:pPr>
            <a:endParaRPr lang="en-US" sz="1400" dirty="0"/>
          </a:p>
          <a:p>
            <a:pPr marL="0" indent="0" algn="just">
              <a:buFont typeface="Arial" pitchFamily="34" charset="0"/>
              <a:buChar char="•"/>
            </a:pPr>
            <a:r>
              <a:rPr lang="en-US" sz="1400" dirty="0"/>
              <a:t> One need to find a trade-off between interpretability and accuracy: between </a:t>
            </a:r>
            <a:r>
              <a:rPr lang="en-US" sz="1400" b="1" dirty="0"/>
              <a:t>complex models </a:t>
            </a:r>
            <a:r>
              <a:rPr lang="en-US" sz="1400" dirty="0"/>
              <a:t>that handle diverse data and simple models that are easier to interpret but less accurate.</a:t>
            </a:r>
            <a:endParaRPr lang="ru-RU" sz="1400" dirty="0">
              <a:latin typeface="+mj-lt"/>
              <a:cs typeface="Calibri"/>
            </a:endParaRPr>
          </a:p>
        </p:txBody>
      </p:sp>
      <p:sp>
        <p:nvSpPr>
          <p:cNvPr id="4" name="Нижний колонтитул 3">
            <a:extLst>
              <a:ext uri="{FF2B5EF4-FFF2-40B4-BE49-F238E27FC236}">
                <a16:creationId xmlns:a16="http://schemas.microsoft.com/office/drawing/2014/main" id="{F941AB07-AA9C-4822-AB2E-16FB4F009F62}"/>
              </a:ext>
            </a:extLst>
          </p:cNvPr>
          <p:cNvSpPr>
            <a:spLocks noGrp="1"/>
          </p:cNvSpPr>
          <p:nvPr>
            <p:ph type="ftr" sz="quarter" idx="3"/>
          </p:nvPr>
        </p:nvSpPr>
        <p:spPr/>
        <p:txBody>
          <a:bodyPr/>
          <a:lstStyle/>
          <a:p>
            <a:r>
              <a:rPr lang="ru-RU"/>
              <a:t>Колонтитул</a:t>
            </a:r>
            <a:endParaRPr lang="en-US"/>
          </a:p>
        </p:txBody>
      </p:sp>
      <p:sp>
        <p:nvSpPr>
          <p:cNvPr id="6" name="Заголовок 5">
            <a:extLst>
              <a:ext uri="{FF2B5EF4-FFF2-40B4-BE49-F238E27FC236}">
                <a16:creationId xmlns:a16="http://schemas.microsoft.com/office/drawing/2014/main" id="{D5212C75-A8C3-4AB9-A396-2035998902DF}"/>
              </a:ext>
            </a:extLst>
          </p:cNvPr>
          <p:cNvSpPr>
            <a:spLocks noGrp="1"/>
          </p:cNvSpPr>
          <p:nvPr>
            <p:ph type="title"/>
          </p:nvPr>
        </p:nvSpPr>
        <p:spPr>
          <a:xfrm>
            <a:off x="165100" y="185639"/>
            <a:ext cx="6731000" cy="363238"/>
          </a:xfrm>
        </p:spPr>
        <p:txBody>
          <a:bodyPr/>
          <a:lstStyle/>
          <a:p>
            <a:r>
              <a:rPr lang="en-US" sz="2000" dirty="0"/>
              <a:t>Models interpretability. </a:t>
            </a:r>
            <a:endParaRPr lang="ru-RU" sz="2000" dirty="0"/>
          </a:p>
        </p:txBody>
      </p:sp>
      <p:sp>
        <p:nvSpPr>
          <p:cNvPr id="5" name="Slide Number Placeholder 3">
            <a:extLst>
              <a:ext uri="{FF2B5EF4-FFF2-40B4-BE49-F238E27FC236}">
                <a16:creationId xmlns:a16="http://schemas.microsoft.com/office/drawing/2014/main" id="{1AF1CE59-B39C-4246-8F42-0E2E1017D019}"/>
              </a:ext>
            </a:extLst>
          </p:cNvPr>
          <p:cNvSpPr>
            <a:spLocks noGrp="1"/>
          </p:cNvSpPr>
          <p:nvPr>
            <p:ph type="sldNum" idx="4"/>
          </p:nvPr>
        </p:nvSpPr>
        <p:spPr>
          <a:xfrm>
            <a:off x="8649222" y="4665946"/>
            <a:ext cx="498446" cy="486716"/>
          </a:xfrm>
        </p:spPr>
        <p:txBody>
          <a:bodyPr/>
          <a:lstStyle/>
          <a:p>
            <a:fld id="{1CC071E8-1AE8-487B-B1F4-67AA8143AD16}" type="slidenum">
              <a:rPr lang="ru-RU" smtClean="0">
                <a:solidFill>
                  <a:schemeClr val="tx1">
                    <a:lumMod val="50000"/>
                    <a:lumOff val="50000"/>
                  </a:schemeClr>
                </a:solidFill>
              </a:rPr>
              <a:pPr/>
              <a:t>3</a:t>
            </a:fld>
            <a:endParaRPr lang="ru-RU">
              <a:solidFill>
                <a:schemeClr val="tx1">
                  <a:lumMod val="50000"/>
                  <a:lumOff val="50000"/>
                </a:schemeClr>
              </a:solidFill>
            </a:endParaRPr>
          </a:p>
        </p:txBody>
      </p:sp>
      <p:pic>
        <p:nvPicPr>
          <p:cNvPr id="1026" name="Picture 2">
            <a:extLst>
              <a:ext uri="{FF2B5EF4-FFF2-40B4-BE49-F238E27FC236}">
                <a16:creationId xmlns:a16="http://schemas.microsoft.com/office/drawing/2014/main" id="{C38DE630-390B-4E4A-9C3E-237D5C88FE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87164" y="1276708"/>
            <a:ext cx="4686300" cy="2809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23154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Graphical user interface&#10;&#10;Description automatically generated">
            <a:extLst>
              <a:ext uri="{FF2B5EF4-FFF2-40B4-BE49-F238E27FC236}">
                <a16:creationId xmlns:a16="http://schemas.microsoft.com/office/drawing/2014/main" id="{D4A0E22B-CC2A-A745-9B45-6C4921AD2E4B}"/>
              </a:ext>
            </a:extLst>
          </p:cNvPr>
          <p:cNvPicPr>
            <a:picLocks noChangeAspect="1"/>
          </p:cNvPicPr>
          <p:nvPr/>
        </p:nvPicPr>
        <p:blipFill>
          <a:blip r:embed="rId3"/>
          <a:stretch>
            <a:fillRect/>
          </a:stretch>
        </p:blipFill>
        <p:spPr>
          <a:xfrm>
            <a:off x="1927907" y="648672"/>
            <a:ext cx="6714559" cy="3824092"/>
          </a:xfrm>
          <a:prstGeom prst="rect">
            <a:avLst/>
          </a:prstGeom>
        </p:spPr>
      </p:pic>
      <p:sp>
        <p:nvSpPr>
          <p:cNvPr id="2" name="Заголовок 1">
            <a:extLst>
              <a:ext uri="{FF2B5EF4-FFF2-40B4-BE49-F238E27FC236}">
                <a16:creationId xmlns:a16="http://schemas.microsoft.com/office/drawing/2014/main" id="{1F3DC2AD-A60C-4D2F-9ECD-38AC8AB49BE7}"/>
              </a:ext>
            </a:extLst>
          </p:cNvPr>
          <p:cNvSpPr>
            <a:spLocks noGrp="1"/>
          </p:cNvSpPr>
          <p:nvPr>
            <p:ph type="title"/>
          </p:nvPr>
        </p:nvSpPr>
        <p:spPr/>
        <p:txBody>
          <a:bodyPr>
            <a:normAutofit/>
          </a:bodyPr>
          <a:lstStyle/>
          <a:p>
            <a:r>
              <a:rPr lang="en-US" dirty="0"/>
              <a:t>SHAP framework</a:t>
            </a:r>
            <a:endParaRPr lang="ru-RU" dirty="0"/>
          </a:p>
        </p:txBody>
      </p:sp>
      <p:sp>
        <p:nvSpPr>
          <p:cNvPr id="8" name="TextBox 7">
            <a:extLst>
              <a:ext uri="{FF2B5EF4-FFF2-40B4-BE49-F238E27FC236}">
                <a16:creationId xmlns:a16="http://schemas.microsoft.com/office/drawing/2014/main" id="{861216F9-C2DC-BE42-9360-5EFB34470DA7}"/>
              </a:ext>
            </a:extLst>
          </p:cNvPr>
          <p:cNvSpPr txBox="1"/>
          <p:nvPr/>
        </p:nvSpPr>
        <p:spPr>
          <a:xfrm>
            <a:off x="165100" y="1443391"/>
            <a:ext cx="4069751" cy="646331"/>
          </a:xfrm>
          <a:prstGeom prst="rect">
            <a:avLst/>
          </a:prstGeom>
          <a:noFill/>
        </p:spPr>
        <p:txBody>
          <a:bodyPr wrap="square">
            <a:spAutoFit/>
          </a:bodyPr>
          <a:lstStyle/>
          <a:p>
            <a:pPr marL="0" indent="0">
              <a:buNone/>
            </a:pPr>
            <a:r>
              <a:rPr lang="en-US" sz="1200" b="1" dirty="0">
                <a:solidFill>
                  <a:srgbClr val="103FB7"/>
                </a:solidFill>
              </a:rPr>
              <a:t>import</a:t>
            </a:r>
            <a:r>
              <a:rPr lang="en-US" sz="1200" b="1" dirty="0"/>
              <a:t> </a:t>
            </a:r>
            <a:r>
              <a:rPr lang="en-US" sz="1200" b="1" dirty="0" err="1"/>
              <a:t>shap</a:t>
            </a:r>
            <a:br>
              <a:rPr lang="ru-RU" sz="1200" b="1" dirty="0"/>
            </a:br>
            <a:r>
              <a:rPr lang="en-US" sz="1200" b="1" dirty="0"/>
              <a:t>explainer = </a:t>
            </a:r>
            <a:r>
              <a:rPr lang="en-US" sz="1200" b="1" dirty="0" err="1"/>
              <a:t>shap.TreeExplainer</a:t>
            </a:r>
            <a:r>
              <a:rPr lang="en-US" sz="1200" b="1" dirty="0"/>
              <a:t>(</a:t>
            </a:r>
            <a:r>
              <a:rPr lang="en-US" sz="1200" b="1" dirty="0" err="1"/>
              <a:t>my_model</a:t>
            </a:r>
            <a:r>
              <a:rPr lang="en-US" sz="1200" b="1" dirty="0"/>
              <a:t>)</a:t>
            </a:r>
            <a:br>
              <a:rPr lang="ru-RU" sz="1200" b="1" dirty="0"/>
            </a:br>
            <a:r>
              <a:rPr lang="en-US" sz="1200" b="1" dirty="0" err="1"/>
              <a:t>shap_values</a:t>
            </a:r>
            <a:r>
              <a:rPr lang="en-US" sz="1200" b="1" dirty="0"/>
              <a:t> = </a:t>
            </a:r>
            <a:r>
              <a:rPr lang="en-US" sz="1200" b="1" dirty="0" err="1"/>
              <a:t>explainer.shap_values</a:t>
            </a:r>
            <a:r>
              <a:rPr lang="en-US" sz="1200" b="1" dirty="0"/>
              <a:t>(</a:t>
            </a:r>
            <a:r>
              <a:rPr lang="en-US" sz="1200" b="1" dirty="0" err="1"/>
              <a:t>data_for_prediction</a:t>
            </a:r>
            <a:r>
              <a:rPr lang="en-US" sz="1200" b="1" dirty="0"/>
              <a:t>)</a:t>
            </a:r>
            <a:endParaRPr lang="ru-RU" sz="1200" b="1" dirty="0"/>
          </a:p>
        </p:txBody>
      </p:sp>
      <p:sp>
        <p:nvSpPr>
          <p:cNvPr id="10" name="TextBox 9">
            <a:extLst>
              <a:ext uri="{FF2B5EF4-FFF2-40B4-BE49-F238E27FC236}">
                <a16:creationId xmlns:a16="http://schemas.microsoft.com/office/drawing/2014/main" id="{F6AE561B-0E3E-9849-BD7B-F8FDBBF268BE}"/>
              </a:ext>
            </a:extLst>
          </p:cNvPr>
          <p:cNvSpPr txBox="1"/>
          <p:nvPr/>
        </p:nvSpPr>
        <p:spPr>
          <a:xfrm>
            <a:off x="0" y="4888262"/>
            <a:ext cx="5635128" cy="276999"/>
          </a:xfrm>
          <a:prstGeom prst="rect">
            <a:avLst/>
          </a:prstGeom>
          <a:noFill/>
        </p:spPr>
        <p:txBody>
          <a:bodyPr wrap="square">
            <a:spAutoFit/>
          </a:bodyPr>
          <a:lstStyle/>
          <a:p>
            <a:r>
              <a:rPr lang="x-none" sz="1200"/>
              <a:t>https://github.com/slundberg/shap</a:t>
            </a:r>
          </a:p>
        </p:txBody>
      </p:sp>
    </p:spTree>
    <p:extLst>
      <p:ext uri="{BB962C8B-B14F-4D97-AF65-F5344CB8AC3E}">
        <p14:creationId xmlns:p14="http://schemas.microsoft.com/office/powerpoint/2010/main" val="9622712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F3DC2AD-A60C-4D2F-9ECD-38AC8AB49BE7}"/>
              </a:ext>
            </a:extLst>
          </p:cNvPr>
          <p:cNvSpPr>
            <a:spLocks noGrp="1"/>
          </p:cNvSpPr>
          <p:nvPr>
            <p:ph type="title"/>
          </p:nvPr>
        </p:nvSpPr>
        <p:spPr/>
        <p:txBody>
          <a:bodyPr>
            <a:normAutofit/>
          </a:bodyPr>
          <a:lstStyle/>
          <a:p>
            <a:r>
              <a:rPr lang="en-US"/>
              <a:t>SHAP values</a:t>
            </a:r>
            <a:endParaRPr lang="ru-RU"/>
          </a:p>
        </p:txBody>
      </p:sp>
      <p:sp>
        <p:nvSpPr>
          <p:cNvPr id="3" name="Объект 2">
            <a:extLst>
              <a:ext uri="{FF2B5EF4-FFF2-40B4-BE49-F238E27FC236}">
                <a16:creationId xmlns:a16="http://schemas.microsoft.com/office/drawing/2014/main" id="{918C5AE5-E8E6-4963-BF6E-91F3CC010A33}"/>
              </a:ext>
            </a:extLst>
          </p:cNvPr>
          <p:cNvSpPr>
            <a:spLocks noGrp="1"/>
          </p:cNvSpPr>
          <p:nvPr>
            <p:ph idx="1"/>
          </p:nvPr>
        </p:nvSpPr>
        <p:spPr>
          <a:xfrm>
            <a:off x="290720" y="2109723"/>
            <a:ext cx="8629051" cy="1213077"/>
          </a:xfrm>
        </p:spPr>
        <p:txBody>
          <a:bodyPr/>
          <a:lstStyle/>
          <a:p>
            <a:pPr marL="0" indent="0">
              <a:buNone/>
            </a:pPr>
            <a:r>
              <a:rPr lang="en-US" sz="1400" dirty="0"/>
              <a:t>SHAP values for all features are summed together to explain why the forecast differs from the baseline</a:t>
            </a:r>
            <a:endParaRPr lang="ru-RU" sz="1400" dirty="0"/>
          </a:p>
        </p:txBody>
      </p:sp>
      <p:pic>
        <p:nvPicPr>
          <p:cNvPr id="8196" name="Picture 4" descr="https://i.imgur.com/JVD2U7k.png">
            <a:extLst>
              <a:ext uri="{FF2B5EF4-FFF2-40B4-BE49-F238E27FC236}">
                <a16:creationId xmlns:a16="http://schemas.microsoft.com/office/drawing/2014/main" id="{FD29815A-C6FD-4A8B-BDEC-7A722F931F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754" y="2368638"/>
            <a:ext cx="8849698" cy="1122707"/>
          </a:xfrm>
          <a:prstGeom prst="rect">
            <a:avLst/>
          </a:prstGeom>
          <a:noFill/>
          <a:extLst>
            <a:ext uri="{909E8E84-426E-40DD-AFC4-6F175D3DCCD1}">
              <a14:hiddenFill xmlns:a14="http://schemas.microsoft.com/office/drawing/2010/main">
                <a:solidFill>
                  <a:srgbClr val="FFFFFF"/>
                </a:solidFill>
              </a14:hiddenFill>
            </a:ext>
          </a:extLst>
        </p:spPr>
      </p:pic>
      <p:sp>
        <p:nvSpPr>
          <p:cNvPr id="7" name="Прямоугольник 6">
            <a:extLst>
              <a:ext uri="{FF2B5EF4-FFF2-40B4-BE49-F238E27FC236}">
                <a16:creationId xmlns:a16="http://schemas.microsoft.com/office/drawing/2014/main" id="{59106ED9-BF96-408D-B7B6-E056BF7CAD66}"/>
              </a:ext>
            </a:extLst>
          </p:cNvPr>
          <p:cNvSpPr/>
          <p:nvPr/>
        </p:nvSpPr>
        <p:spPr>
          <a:xfrm>
            <a:off x="121754" y="3755841"/>
            <a:ext cx="8496702" cy="954107"/>
          </a:xfrm>
          <a:prstGeom prst="rect">
            <a:avLst/>
          </a:prstGeom>
        </p:spPr>
        <p:txBody>
          <a:bodyPr wrap="square">
            <a:spAutoFit/>
          </a:bodyPr>
          <a:lstStyle/>
          <a:p>
            <a:pPr marL="285750" indent="-285750">
              <a:buClr>
                <a:schemeClr val="accent6"/>
              </a:buClr>
              <a:buFont typeface="Wingdings" panose="05000000000000000000" pitchFamily="2" charset="2"/>
              <a:buChar char="§"/>
            </a:pPr>
            <a:r>
              <a:rPr lang="en-US" sz="1400" dirty="0">
                <a:solidFill>
                  <a:srgbClr val="F31A03"/>
                </a:solidFill>
              </a:rPr>
              <a:t>Red - an increase </a:t>
            </a:r>
            <a:r>
              <a:rPr lang="en-US" sz="1400" dirty="0"/>
              <a:t>in the forecast, </a:t>
            </a:r>
            <a:r>
              <a:rPr lang="en-US" sz="1400" dirty="0">
                <a:solidFill>
                  <a:srgbClr val="0070C0"/>
                </a:solidFill>
              </a:rPr>
              <a:t>blue - a decrease</a:t>
            </a:r>
            <a:r>
              <a:rPr lang="en-US" sz="1400" dirty="0"/>
              <a:t>.</a:t>
            </a:r>
          </a:p>
          <a:p>
            <a:pPr marL="285750" indent="-285750">
              <a:buClr>
                <a:schemeClr val="accent6"/>
              </a:buClr>
              <a:buFont typeface="Wingdings" panose="05000000000000000000" pitchFamily="2" charset="2"/>
              <a:buChar char="§"/>
            </a:pPr>
            <a:r>
              <a:rPr lang="en-US" sz="1400" dirty="0"/>
              <a:t>The horizontal size shows the magnitude of the feature's effect.</a:t>
            </a:r>
          </a:p>
          <a:p>
            <a:pPr marL="285750" indent="-285750">
              <a:buClr>
                <a:schemeClr val="accent6"/>
              </a:buClr>
              <a:buFont typeface="Wingdings" panose="05000000000000000000" pitchFamily="2" charset="2"/>
              <a:buChar char="§"/>
            </a:pPr>
            <a:r>
              <a:rPr lang="en-US" sz="1400" dirty="0"/>
              <a:t>Subtracting the length of the blue bars from the length of the red bars gives the distance from the baseline value to the specific forecast.</a:t>
            </a:r>
            <a:endParaRPr lang="ru-RU" sz="1400" dirty="0"/>
          </a:p>
        </p:txBody>
      </p:sp>
      <p:sp>
        <p:nvSpPr>
          <p:cNvPr id="8" name="TextBox 7">
            <a:extLst>
              <a:ext uri="{FF2B5EF4-FFF2-40B4-BE49-F238E27FC236}">
                <a16:creationId xmlns:a16="http://schemas.microsoft.com/office/drawing/2014/main" id="{861216F9-C2DC-BE42-9360-5EFB34470DA7}"/>
              </a:ext>
            </a:extLst>
          </p:cNvPr>
          <p:cNvSpPr txBox="1"/>
          <p:nvPr/>
        </p:nvSpPr>
        <p:spPr>
          <a:xfrm>
            <a:off x="290720" y="814498"/>
            <a:ext cx="6666014" cy="1015663"/>
          </a:xfrm>
          <a:prstGeom prst="rect">
            <a:avLst/>
          </a:prstGeom>
          <a:noFill/>
        </p:spPr>
        <p:txBody>
          <a:bodyPr wrap="square">
            <a:spAutoFit/>
          </a:bodyPr>
          <a:lstStyle/>
          <a:p>
            <a:pPr marL="0" indent="0">
              <a:buNone/>
            </a:pPr>
            <a:r>
              <a:rPr lang="en-US" sz="1200" b="1" dirty="0">
                <a:solidFill>
                  <a:srgbClr val="00B050"/>
                </a:solidFill>
              </a:rPr>
              <a:t>import</a:t>
            </a:r>
            <a:r>
              <a:rPr lang="en-US" sz="1200" b="1" dirty="0"/>
              <a:t> </a:t>
            </a:r>
            <a:r>
              <a:rPr lang="en-US" sz="1200" b="1" dirty="0" err="1"/>
              <a:t>shap</a:t>
            </a:r>
            <a:br>
              <a:rPr lang="ru-RU" sz="1200" b="1" dirty="0"/>
            </a:br>
            <a:r>
              <a:rPr lang="en-US" sz="1200" b="1" dirty="0"/>
              <a:t>explainer = </a:t>
            </a:r>
            <a:r>
              <a:rPr lang="en-US" sz="1200" b="1" dirty="0" err="1"/>
              <a:t>shap.TreeExplainer</a:t>
            </a:r>
            <a:r>
              <a:rPr lang="en-US" sz="1200" b="1" dirty="0"/>
              <a:t>(</a:t>
            </a:r>
            <a:r>
              <a:rPr lang="en-US" sz="1200" b="1" dirty="0" err="1"/>
              <a:t>my_model</a:t>
            </a:r>
            <a:r>
              <a:rPr lang="en-US" sz="1200" b="1" dirty="0"/>
              <a:t>)</a:t>
            </a:r>
            <a:br>
              <a:rPr lang="ru-RU" sz="1200" b="1" dirty="0"/>
            </a:br>
            <a:r>
              <a:rPr lang="en-US" sz="1200" b="1" dirty="0" err="1"/>
              <a:t>shap_values</a:t>
            </a:r>
            <a:r>
              <a:rPr lang="en-US" sz="1200" b="1" dirty="0"/>
              <a:t> = </a:t>
            </a:r>
            <a:r>
              <a:rPr lang="en-US" sz="1200" b="1" dirty="0" err="1"/>
              <a:t>explainer.shap_values</a:t>
            </a:r>
            <a:r>
              <a:rPr lang="en-US" sz="1200" b="1" dirty="0"/>
              <a:t>(</a:t>
            </a:r>
            <a:r>
              <a:rPr lang="en-US" sz="1200" b="1" dirty="0" err="1"/>
              <a:t>data_for_prediction</a:t>
            </a:r>
            <a:r>
              <a:rPr lang="en-US" sz="1200" b="1" dirty="0"/>
              <a:t>)</a:t>
            </a:r>
            <a:endParaRPr lang="ru-RU" sz="1200" b="1" dirty="0"/>
          </a:p>
          <a:p>
            <a:pPr marL="0" indent="0">
              <a:buNone/>
            </a:pPr>
            <a:r>
              <a:rPr lang="en-US" sz="1200" b="1" dirty="0" err="1"/>
              <a:t>shap.initjs</a:t>
            </a:r>
            <a:r>
              <a:rPr lang="en-US" sz="1200" b="1" dirty="0"/>
              <a:t>()</a:t>
            </a:r>
            <a:br>
              <a:rPr lang="ru-RU" sz="1200" b="1" dirty="0"/>
            </a:br>
            <a:r>
              <a:rPr lang="en-US" sz="1200" b="1" dirty="0" err="1"/>
              <a:t>shap.force_plot</a:t>
            </a:r>
            <a:r>
              <a:rPr lang="en-US" sz="1200" b="1" dirty="0"/>
              <a:t>(</a:t>
            </a:r>
            <a:r>
              <a:rPr lang="en-US" sz="1200" b="1" dirty="0" err="1"/>
              <a:t>explainer.expected_value</a:t>
            </a:r>
            <a:r>
              <a:rPr lang="en-US" sz="1200" b="1" dirty="0"/>
              <a:t>[1], </a:t>
            </a:r>
            <a:r>
              <a:rPr lang="en-US" sz="1200" b="1" dirty="0" err="1"/>
              <a:t>shap_values</a:t>
            </a:r>
            <a:r>
              <a:rPr lang="en-US" sz="1200" b="1" dirty="0"/>
              <a:t>[1], </a:t>
            </a:r>
            <a:r>
              <a:rPr lang="en-US" sz="1200" b="1" dirty="0" err="1"/>
              <a:t>data_for_prediction</a:t>
            </a:r>
            <a:r>
              <a:rPr lang="en-US" sz="1200" b="1" dirty="0"/>
              <a:t>)</a:t>
            </a:r>
            <a:endParaRPr lang="ru-RU" sz="1200" b="1" dirty="0"/>
          </a:p>
        </p:txBody>
      </p:sp>
      <p:sp>
        <p:nvSpPr>
          <p:cNvPr id="10" name="TextBox 9">
            <a:extLst>
              <a:ext uri="{FF2B5EF4-FFF2-40B4-BE49-F238E27FC236}">
                <a16:creationId xmlns:a16="http://schemas.microsoft.com/office/drawing/2014/main" id="{F6AE561B-0E3E-9849-BD7B-F8FDBBF268BE}"/>
              </a:ext>
            </a:extLst>
          </p:cNvPr>
          <p:cNvSpPr txBox="1"/>
          <p:nvPr/>
        </p:nvSpPr>
        <p:spPr>
          <a:xfrm>
            <a:off x="0" y="4888262"/>
            <a:ext cx="5635128" cy="276999"/>
          </a:xfrm>
          <a:prstGeom prst="rect">
            <a:avLst/>
          </a:prstGeom>
          <a:noFill/>
        </p:spPr>
        <p:txBody>
          <a:bodyPr wrap="square">
            <a:spAutoFit/>
          </a:bodyPr>
          <a:lstStyle/>
          <a:p>
            <a:r>
              <a:rPr lang="x-none" sz="1200"/>
              <a:t>https://github.com/slundberg/shap</a:t>
            </a:r>
          </a:p>
        </p:txBody>
      </p:sp>
    </p:spTree>
    <p:extLst>
      <p:ext uri="{BB962C8B-B14F-4D97-AF65-F5344CB8AC3E}">
        <p14:creationId xmlns:p14="http://schemas.microsoft.com/office/powerpoint/2010/main" val="10807134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7AA277A-CE5D-4DA8-A17B-5C924FAC3460}"/>
              </a:ext>
            </a:extLst>
          </p:cNvPr>
          <p:cNvSpPr>
            <a:spLocks noGrp="1"/>
          </p:cNvSpPr>
          <p:nvPr>
            <p:ph type="title"/>
          </p:nvPr>
        </p:nvSpPr>
        <p:spPr/>
        <p:txBody>
          <a:bodyPr>
            <a:normAutofit/>
          </a:bodyPr>
          <a:lstStyle/>
          <a:p>
            <a:r>
              <a:rPr lang="en-US"/>
              <a:t>SHAP summary plots</a:t>
            </a:r>
            <a:endParaRPr lang="ru-RU"/>
          </a:p>
        </p:txBody>
      </p:sp>
      <p:sp>
        <p:nvSpPr>
          <p:cNvPr id="3" name="Объект 2">
            <a:extLst>
              <a:ext uri="{FF2B5EF4-FFF2-40B4-BE49-F238E27FC236}">
                <a16:creationId xmlns:a16="http://schemas.microsoft.com/office/drawing/2014/main" id="{0FE83F0E-B65B-425B-B05C-CF2DC34D65D7}"/>
              </a:ext>
            </a:extLst>
          </p:cNvPr>
          <p:cNvSpPr>
            <a:spLocks noGrp="1"/>
          </p:cNvSpPr>
          <p:nvPr>
            <p:ph idx="1"/>
          </p:nvPr>
        </p:nvSpPr>
        <p:spPr>
          <a:xfrm>
            <a:off x="290720" y="864704"/>
            <a:ext cx="3465121" cy="4124222"/>
          </a:xfrm>
        </p:spPr>
        <p:txBody>
          <a:bodyPr>
            <a:normAutofit/>
          </a:bodyPr>
          <a:lstStyle/>
          <a:p>
            <a:pPr marL="0" indent="0">
              <a:buNone/>
            </a:pPr>
            <a:r>
              <a:rPr lang="en-US" sz="1200" b="1" dirty="0"/>
              <a:t>Point characteristics:</a:t>
            </a:r>
          </a:p>
          <a:p>
            <a:pPr marL="0" indent="0">
              <a:buFont typeface="Wingdings" pitchFamily="2" charset="2"/>
              <a:buChar char="Ø"/>
            </a:pPr>
            <a:r>
              <a:rPr lang="en-US" sz="1200" dirty="0"/>
              <a:t>  </a:t>
            </a:r>
            <a:r>
              <a:rPr lang="en-US" sz="1200" b="1" dirty="0"/>
              <a:t>Vertical position </a:t>
            </a:r>
            <a:r>
              <a:rPr lang="en-US" sz="1200" dirty="0"/>
              <a:t>is a feature name;</a:t>
            </a:r>
          </a:p>
          <a:p>
            <a:pPr marL="0" indent="0">
              <a:buFont typeface="Wingdings" pitchFamily="2" charset="2"/>
              <a:buChar char="Ø"/>
            </a:pPr>
            <a:r>
              <a:rPr lang="en-US" sz="1200" dirty="0"/>
              <a:t>  </a:t>
            </a:r>
            <a:r>
              <a:rPr lang="en-US" sz="1200" b="1" dirty="0"/>
              <a:t>Color</a:t>
            </a:r>
            <a:r>
              <a:rPr lang="en-US" sz="1200" dirty="0"/>
              <a:t> - the magnitude of the influence of a feature for a particular prediction;</a:t>
            </a:r>
          </a:p>
          <a:p>
            <a:pPr marL="0" indent="0">
              <a:buFont typeface="Wingdings" pitchFamily="2" charset="2"/>
              <a:buChar char="Ø"/>
            </a:pPr>
            <a:r>
              <a:rPr lang="en-US" sz="1200" dirty="0"/>
              <a:t>  </a:t>
            </a:r>
            <a:r>
              <a:rPr lang="en-US" sz="1200" b="1" dirty="0"/>
              <a:t>The horizontal position </a:t>
            </a:r>
            <a:r>
              <a:rPr lang="en-US" sz="1200" dirty="0"/>
              <a:t>indicates whether the impact of that value caused a higher or lower prediction.</a:t>
            </a:r>
          </a:p>
          <a:p>
            <a:pPr marL="0" indent="0">
              <a:buNone/>
            </a:pPr>
            <a:endParaRPr lang="en-US" sz="1200" dirty="0"/>
          </a:p>
          <a:p>
            <a:pPr marL="0" indent="0">
              <a:buNone/>
            </a:pPr>
            <a:r>
              <a:rPr lang="en-US" sz="1200" b="1" dirty="0"/>
              <a:t>Examples of conclusions:</a:t>
            </a:r>
          </a:p>
          <a:p>
            <a:pPr marL="0" indent="0">
              <a:buFont typeface="Arial" pitchFamily="34" charset="0"/>
              <a:buChar char="•"/>
            </a:pPr>
            <a:r>
              <a:rPr lang="en-US" sz="1200" dirty="0"/>
              <a:t>   The model ignored the red and yellow cards.</a:t>
            </a:r>
          </a:p>
          <a:p>
            <a:pPr marL="0" indent="0">
              <a:buFont typeface="Arial" pitchFamily="34" charset="0"/>
              <a:buChar char="•"/>
            </a:pPr>
            <a:r>
              <a:rPr lang="en-US" sz="1200" dirty="0"/>
              <a:t>   Usually, a yellow card does not affect the forecast, but there is an edge case where a large number of yellow cards caused a much lower forecast.</a:t>
            </a:r>
          </a:p>
          <a:p>
            <a:pPr marL="0" indent="0">
              <a:buFont typeface="Arial" pitchFamily="34" charset="0"/>
              <a:buChar char="•"/>
            </a:pPr>
            <a:r>
              <a:rPr lang="en-US" sz="1200" dirty="0"/>
              <a:t>  Goals scored impact on the positive forecast more</a:t>
            </a:r>
            <a:endParaRPr lang="ru-RU" sz="1200" dirty="0"/>
          </a:p>
        </p:txBody>
      </p:sp>
      <p:pic>
        <p:nvPicPr>
          <p:cNvPr id="5" name="Picture 2" descr="Imgur">
            <a:extLst>
              <a:ext uri="{FF2B5EF4-FFF2-40B4-BE49-F238E27FC236}">
                <a16:creationId xmlns:a16="http://schemas.microsoft.com/office/drawing/2014/main" id="{14C616C2-CBF1-4E3F-8799-1CDC430414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55841" y="750746"/>
            <a:ext cx="5266405" cy="43927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75662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FE0D1EE-41F1-4439-AE5F-A61C0977DD57}"/>
              </a:ext>
            </a:extLst>
          </p:cNvPr>
          <p:cNvSpPr>
            <a:spLocks noGrp="1"/>
          </p:cNvSpPr>
          <p:nvPr>
            <p:ph type="title"/>
          </p:nvPr>
        </p:nvSpPr>
        <p:spPr/>
        <p:txBody>
          <a:bodyPr>
            <a:normAutofit/>
          </a:bodyPr>
          <a:lstStyle/>
          <a:p>
            <a:r>
              <a:rPr lang="en-US"/>
              <a:t>SHAP Dependence Contribution Plots</a:t>
            </a:r>
            <a:endParaRPr lang="ru-RU"/>
          </a:p>
        </p:txBody>
      </p:sp>
      <p:sp>
        <p:nvSpPr>
          <p:cNvPr id="3" name="Объект 2">
            <a:extLst>
              <a:ext uri="{FF2B5EF4-FFF2-40B4-BE49-F238E27FC236}">
                <a16:creationId xmlns:a16="http://schemas.microsoft.com/office/drawing/2014/main" id="{5FC60B9F-74E5-4884-9823-A04ACE045F86}"/>
              </a:ext>
            </a:extLst>
          </p:cNvPr>
          <p:cNvSpPr>
            <a:spLocks noGrp="1"/>
          </p:cNvSpPr>
          <p:nvPr>
            <p:ph idx="1"/>
          </p:nvPr>
        </p:nvSpPr>
        <p:spPr>
          <a:xfrm>
            <a:off x="290720" y="864705"/>
            <a:ext cx="4039455" cy="3791522"/>
          </a:xfrm>
        </p:spPr>
        <p:txBody>
          <a:bodyPr>
            <a:normAutofit/>
          </a:bodyPr>
          <a:lstStyle/>
          <a:p>
            <a:pPr marL="0" indent="0">
              <a:buNone/>
            </a:pPr>
            <a:r>
              <a:rPr lang="en-US" sz="1350" dirty="0"/>
              <a:t>SHAP plots for a specific feature are similar to PDPs, but add much more detail. Each point represents a data record.</a:t>
            </a:r>
          </a:p>
          <a:p>
            <a:pPr marL="0" indent="0">
              <a:buNone/>
            </a:pPr>
            <a:endParaRPr lang="en-US" sz="1350" dirty="0"/>
          </a:p>
          <a:p>
            <a:pPr marL="0" indent="0">
              <a:buFont typeface="Wingdings" pitchFamily="2" charset="2"/>
              <a:buChar char="Ø"/>
            </a:pPr>
            <a:r>
              <a:rPr lang="en-US" sz="1350" dirty="0"/>
              <a:t>  the horizontal position is the actual value from the dataset,</a:t>
            </a:r>
          </a:p>
          <a:p>
            <a:pPr marL="0" indent="0">
              <a:buFont typeface="Wingdings" pitchFamily="2" charset="2"/>
              <a:buChar char="Ø"/>
            </a:pPr>
            <a:r>
              <a:rPr lang="en-US" sz="1350" dirty="0"/>
              <a:t>  the vertical position shows the effect of the value on the forecast.</a:t>
            </a:r>
          </a:p>
          <a:p>
            <a:pPr marL="0" indent="0">
              <a:buNone/>
            </a:pPr>
            <a:endParaRPr lang="en-US" sz="1350" dirty="0"/>
          </a:p>
          <a:p>
            <a:pPr marL="0" indent="0">
              <a:buNone/>
            </a:pPr>
            <a:r>
              <a:rPr lang="en-US" sz="1350" dirty="0"/>
              <a:t>An uptrend indicates that the greater the proportion of time in possession, the higher the model's prediction for the probability of “Man of the Match” award.</a:t>
            </a:r>
            <a:endParaRPr lang="ru-RU" sz="1350" dirty="0"/>
          </a:p>
        </p:txBody>
      </p:sp>
      <p:pic>
        <p:nvPicPr>
          <p:cNvPr id="11266" name="Picture 2" descr="Imgur">
            <a:extLst>
              <a:ext uri="{FF2B5EF4-FFF2-40B4-BE49-F238E27FC236}">
                <a16:creationId xmlns:a16="http://schemas.microsoft.com/office/drawing/2014/main" id="{E8C7B013-F0EF-4831-90A8-E6395F429A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78936" y="1088231"/>
            <a:ext cx="4314710" cy="2780966"/>
          </a:xfrm>
          <a:prstGeom prst="rect">
            <a:avLst/>
          </a:prstGeom>
          <a:noFill/>
          <a:extLst>
            <a:ext uri="{909E8E84-426E-40DD-AFC4-6F175D3DCCD1}">
              <a14:hiddenFill xmlns:a14="http://schemas.microsoft.com/office/drawing/2010/main">
                <a:solidFill>
                  <a:srgbClr val="FFFFFF"/>
                </a:solidFill>
              </a14:hiddenFill>
            </a:ext>
          </a:extLst>
        </p:spPr>
      </p:pic>
      <p:sp>
        <p:nvSpPr>
          <p:cNvPr id="5" name="Прямоугольник 4">
            <a:extLst>
              <a:ext uri="{FF2B5EF4-FFF2-40B4-BE49-F238E27FC236}">
                <a16:creationId xmlns:a16="http://schemas.microsoft.com/office/drawing/2014/main" id="{A9F3160F-30E8-4E8E-8203-0E745D825680}"/>
              </a:ext>
            </a:extLst>
          </p:cNvPr>
          <p:cNvSpPr/>
          <p:nvPr/>
        </p:nvSpPr>
        <p:spPr>
          <a:xfrm>
            <a:off x="1" y="4777666"/>
            <a:ext cx="6015131" cy="300082"/>
          </a:xfrm>
          <a:prstGeom prst="rect">
            <a:avLst/>
          </a:prstGeom>
        </p:spPr>
        <p:txBody>
          <a:bodyPr wrap="square">
            <a:spAutoFit/>
          </a:bodyPr>
          <a:lstStyle/>
          <a:p>
            <a:r>
              <a:rPr lang="en-US" sz="1350">
                <a:hlinkClick r:id="rId4"/>
              </a:rPr>
              <a:t>https://www.kaggle.com/dansbecker/advanced-uses-of-shap-values</a:t>
            </a:r>
            <a:endParaRPr lang="ru-RU" sz="1350"/>
          </a:p>
        </p:txBody>
      </p:sp>
    </p:spTree>
    <p:extLst>
      <p:ext uri="{BB962C8B-B14F-4D97-AF65-F5344CB8AC3E}">
        <p14:creationId xmlns:p14="http://schemas.microsoft.com/office/powerpoint/2010/main" val="316841982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FE0D1EE-41F1-4439-AE5F-A61C0977DD57}"/>
              </a:ext>
            </a:extLst>
          </p:cNvPr>
          <p:cNvSpPr>
            <a:spLocks noGrp="1"/>
          </p:cNvSpPr>
          <p:nvPr>
            <p:ph type="title"/>
          </p:nvPr>
        </p:nvSpPr>
        <p:spPr/>
        <p:txBody>
          <a:bodyPr>
            <a:normAutofit/>
          </a:bodyPr>
          <a:lstStyle/>
          <a:p>
            <a:r>
              <a:rPr lang="en-US"/>
              <a:t>SHAP Dependence Contribution Plots</a:t>
            </a:r>
            <a:endParaRPr lang="ru-RU"/>
          </a:p>
        </p:txBody>
      </p:sp>
      <p:sp>
        <p:nvSpPr>
          <p:cNvPr id="3" name="Объект 2">
            <a:extLst>
              <a:ext uri="{FF2B5EF4-FFF2-40B4-BE49-F238E27FC236}">
                <a16:creationId xmlns:a16="http://schemas.microsoft.com/office/drawing/2014/main" id="{5FC60B9F-74E5-4884-9823-A04ACE045F86}"/>
              </a:ext>
            </a:extLst>
          </p:cNvPr>
          <p:cNvSpPr>
            <a:spLocks noGrp="1"/>
          </p:cNvSpPr>
          <p:nvPr>
            <p:ph idx="1"/>
          </p:nvPr>
        </p:nvSpPr>
        <p:spPr>
          <a:xfrm>
            <a:off x="165100" y="975741"/>
            <a:ext cx="3673869" cy="3791522"/>
          </a:xfrm>
        </p:spPr>
        <p:txBody>
          <a:bodyPr>
            <a:normAutofit/>
          </a:bodyPr>
          <a:lstStyle/>
          <a:p>
            <a:pPr marL="0" indent="0" algn="just">
              <a:buNone/>
            </a:pPr>
            <a:r>
              <a:rPr lang="en-US" sz="1350" dirty="0"/>
              <a:t>The location of the points indicates that other features interact with “Ball Possession” and affect on its Shapley Value.</a:t>
            </a:r>
          </a:p>
          <a:p>
            <a:pPr marL="0" indent="0" algn="just">
              <a:buNone/>
            </a:pPr>
            <a:endParaRPr lang="en-US" sz="1350" dirty="0"/>
          </a:p>
          <a:p>
            <a:pPr marL="0" indent="0" algn="just">
              <a:buNone/>
            </a:pPr>
            <a:r>
              <a:rPr lang="en-US" sz="1350" dirty="0"/>
              <a:t>For example, the graph shows two points with the same ball possession values. If the feature values are equal, the forecast value can be either increased or decreased.</a:t>
            </a:r>
            <a:endParaRPr lang="ru-RU" sz="1350" dirty="0"/>
          </a:p>
        </p:txBody>
      </p:sp>
      <p:sp>
        <p:nvSpPr>
          <p:cNvPr id="4" name="Номер слайда 3">
            <a:extLst>
              <a:ext uri="{FF2B5EF4-FFF2-40B4-BE49-F238E27FC236}">
                <a16:creationId xmlns:a16="http://schemas.microsoft.com/office/drawing/2014/main" id="{078B33FB-1FE9-47DC-B363-C50F8203B395}"/>
              </a:ext>
            </a:extLst>
          </p:cNvPr>
          <p:cNvSpPr>
            <a:spLocks noGrp="1"/>
          </p:cNvSpPr>
          <p:nvPr>
            <p:ph type="sldNum" sz="quarter" idx="4294967295"/>
          </p:nvPr>
        </p:nvSpPr>
        <p:spPr>
          <a:xfrm>
            <a:off x="6964846" y="4767263"/>
            <a:ext cx="2057400" cy="273844"/>
          </a:xfrm>
        </p:spPr>
        <p:txBody>
          <a:bodyPr/>
          <a:lstStyle/>
          <a:p>
            <a:fld id="{84385C24-F84E-9D41-A042-4C14F8DB9B58}" type="slidenum">
              <a:rPr lang="ru-RU" smtClean="0"/>
              <a:pPr/>
              <a:t>34</a:t>
            </a:fld>
            <a:endParaRPr lang="ru-RU"/>
          </a:p>
        </p:txBody>
      </p:sp>
      <p:pic>
        <p:nvPicPr>
          <p:cNvPr id="13314" name="Picture 2" descr="Imgur">
            <a:extLst>
              <a:ext uri="{FF2B5EF4-FFF2-40B4-BE49-F238E27FC236}">
                <a16:creationId xmlns:a16="http://schemas.microsoft.com/office/drawing/2014/main" id="{318D6E0B-BE3B-4BD6-A59B-1CF3C8953B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80793" y="864705"/>
            <a:ext cx="4713358" cy="34734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50212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FE0D1EE-41F1-4439-AE5F-A61C0977DD57}"/>
              </a:ext>
            </a:extLst>
          </p:cNvPr>
          <p:cNvSpPr>
            <a:spLocks noGrp="1"/>
          </p:cNvSpPr>
          <p:nvPr>
            <p:ph type="title"/>
          </p:nvPr>
        </p:nvSpPr>
        <p:spPr/>
        <p:txBody>
          <a:bodyPr>
            <a:normAutofit/>
          </a:bodyPr>
          <a:lstStyle/>
          <a:p>
            <a:r>
              <a:rPr lang="en-US"/>
              <a:t>SHAP Dependence Contribution Plots</a:t>
            </a:r>
            <a:endParaRPr lang="ru-RU"/>
          </a:p>
        </p:txBody>
      </p:sp>
      <p:sp>
        <p:nvSpPr>
          <p:cNvPr id="3" name="Объект 2">
            <a:extLst>
              <a:ext uri="{FF2B5EF4-FFF2-40B4-BE49-F238E27FC236}">
                <a16:creationId xmlns:a16="http://schemas.microsoft.com/office/drawing/2014/main" id="{5FC60B9F-74E5-4884-9823-A04ACE045F86}"/>
              </a:ext>
            </a:extLst>
          </p:cNvPr>
          <p:cNvSpPr>
            <a:spLocks noGrp="1"/>
          </p:cNvSpPr>
          <p:nvPr>
            <p:ph idx="1"/>
          </p:nvPr>
        </p:nvSpPr>
        <p:spPr>
          <a:xfrm>
            <a:off x="290721" y="864705"/>
            <a:ext cx="4052680" cy="3791522"/>
          </a:xfrm>
        </p:spPr>
        <p:txBody>
          <a:bodyPr>
            <a:normAutofit/>
          </a:bodyPr>
          <a:lstStyle/>
          <a:p>
            <a:pPr marL="0" indent="0" algn="just">
              <a:buNone/>
            </a:pPr>
            <a:r>
              <a:rPr lang="en-US" sz="1350" dirty="0"/>
              <a:t>The two highlighted points are far from the uptrend and have the same color (the team scored one goal).</a:t>
            </a:r>
          </a:p>
          <a:p>
            <a:pPr marL="0" indent="0" algn="just">
              <a:buNone/>
            </a:pPr>
            <a:endParaRPr lang="en-US" sz="1350" dirty="0"/>
          </a:p>
          <a:p>
            <a:pPr marL="0" indent="0" algn="just">
              <a:buNone/>
            </a:pPr>
            <a:r>
              <a:rPr lang="en-US" sz="1350" dirty="0"/>
              <a:t>You can interpret it like this:</a:t>
            </a:r>
          </a:p>
          <a:p>
            <a:pPr marL="0" indent="0" algn="just">
              <a:buFont typeface="Wingdings" pitchFamily="2" charset="2"/>
              <a:buChar char="Ø"/>
            </a:pPr>
            <a:r>
              <a:rPr lang="en-US" sz="1350" dirty="0"/>
              <a:t>  in general, having the ball increases a team's chance of a player winning an award. </a:t>
            </a:r>
          </a:p>
          <a:p>
            <a:pPr marL="0" indent="0" algn="just">
              <a:buFont typeface="Wingdings" pitchFamily="2" charset="2"/>
              <a:buChar char="Ø"/>
            </a:pPr>
            <a:r>
              <a:rPr lang="en-US" sz="1350" dirty="0"/>
              <a:t>  but if they score only one goal, this trend is reversed, and the referees involved in the awarding ceremony can “punish” them for possessing so much ball and scoring little.</a:t>
            </a:r>
            <a:endParaRPr lang="ru-RU" sz="1350" dirty="0"/>
          </a:p>
          <a:p>
            <a:pPr marL="0" indent="0">
              <a:buNone/>
            </a:pPr>
            <a:endParaRPr lang="en-US" sz="1350" dirty="0"/>
          </a:p>
        </p:txBody>
      </p:sp>
      <p:pic>
        <p:nvPicPr>
          <p:cNvPr id="11266" name="Picture 2" descr="Imgur">
            <a:extLst>
              <a:ext uri="{FF2B5EF4-FFF2-40B4-BE49-F238E27FC236}">
                <a16:creationId xmlns:a16="http://schemas.microsoft.com/office/drawing/2014/main" id="{E8C7B013-F0EF-4831-90A8-E6395F429A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36046" y="1088231"/>
            <a:ext cx="3657600" cy="2357438"/>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descr="Imgur">
            <a:extLst>
              <a:ext uri="{FF2B5EF4-FFF2-40B4-BE49-F238E27FC236}">
                <a16:creationId xmlns:a16="http://schemas.microsoft.com/office/drawing/2014/main" id="{3A6E922E-7ACC-4C11-87F5-DE3F4586A3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62955" y="648672"/>
            <a:ext cx="4431196" cy="35209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55547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6562FFC-0BA0-41B7-AD83-2624F70C1DDA}"/>
              </a:ext>
            </a:extLst>
          </p:cNvPr>
          <p:cNvSpPr>
            <a:spLocks noGrp="1"/>
          </p:cNvSpPr>
          <p:nvPr>
            <p:ph type="title"/>
          </p:nvPr>
        </p:nvSpPr>
        <p:spPr/>
        <p:txBody>
          <a:bodyPr>
            <a:normAutofit/>
          </a:bodyPr>
          <a:lstStyle/>
          <a:p>
            <a:r>
              <a:rPr lang="en-US" dirty="0"/>
              <a:t>SHAP framework</a:t>
            </a:r>
            <a:endParaRPr lang="ru-RU" dirty="0"/>
          </a:p>
        </p:txBody>
      </p:sp>
      <p:pic>
        <p:nvPicPr>
          <p:cNvPr id="15362" name="Picture 2" descr="https://raw.githubusercontent.com/slundberg/shap/master/docs/artwork/boston_dataset.png">
            <a:extLst>
              <a:ext uri="{FF2B5EF4-FFF2-40B4-BE49-F238E27FC236}">
                <a16:creationId xmlns:a16="http://schemas.microsoft.com/office/drawing/2014/main" id="{0ACE6EF1-EAB6-433F-9CA9-157F3E8381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8126" y="2895441"/>
            <a:ext cx="5783881" cy="2104188"/>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93659B63-7ECD-C847-B201-98956EE25B17}"/>
              </a:ext>
            </a:extLst>
          </p:cNvPr>
          <p:cNvSpPr/>
          <p:nvPr/>
        </p:nvSpPr>
        <p:spPr>
          <a:xfrm>
            <a:off x="335074" y="648529"/>
            <a:ext cx="184731" cy="230832"/>
          </a:xfrm>
          <a:prstGeom prst="rect">
            <a:avLst/>
          </a:prstGeom>
        </p:spPr>
        <p:txBody>
          <a:bodyPr wrap="none">
            <a:spAutoFit/>
          </a:bodyPr>
          <a:lstStyle/>
          <a:p>
            <a:endParaRPr lang="ru-RU" sz="900"/>
          </a:p>
        </p:txBody>
      </p:sp>
      <p:pic>
        <p:nvPicPr>
          <p:cNvPr id="2052" name="Picture 4">
            <a:extLst>
              <a:ext uri="{FF2B5EF4-FFF2-40B4-BE49-F238E27FC236}">
                <a16:creationId xmlns:a16="http://schemas.microsoft.com/office/drawing/2014/main" id="{F42A123D-775D-6140-9D0A-B53FFC08FD2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93298" y="648529"/>
            <a:ext cx="3037922" cy="212405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a:extLst>
              <a:ext uri="{FF2B5EF4-FFF2-40B4-BE49-F238E27FC236}">
                <a16:creationId xmlns:a16="http://schemas.microsoft.com/office/drawing/2014/main" id="{BFD0516A-09B8-1F40-ACEA-F5F8A2A3694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4674" y="750891"/>
            <a:ext cx="2886685" cy="2061009"/>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4BBB3382-901E-C14B-BB50-167E85B24420}"/>
              </a:ext>
            </a:extLst>
          </p:cNvPr>
          <p:cNvSpPr txBox="1"/>
          <p:nvPr/>
        </p:nvSpPr>
        <p:spPr>
          <a:xfrm>
            <a:off x="4906111" y="109739"/>
            <a:ext cx="5012674" cy="276999"/>
          </a:xfrm>
          <a:prstGeom prst="rect">
            <a:avLst/>
          </a:prstGeom>
          <a:noFill/>
        </p:spPr>
        <p:txBody>
          <a:bodyPr wrap="square">
            <a:spAutoFit/>
          </a:bodyPr>
          <a:lstStyle/>
          <a:p>
            <a:r>
              <a:rPr lang="x-none" sz="1200"/>
              <a:t>https://shap.readthedocs.io/en/latest/api_examples.html#plots</a:t>
            </a:r>
          </a:p>
        </p:txBody>
      </p:sp>
      <p:sp>
        <p:nvSpPr>
          <p:cNvPr id="17" name="TextBox 16">
            <a:extLst>
              <a:ext uri="{FF2B5EF4-FFF2-40B4-BE49-F238E27FC236}">
                <a16:creationId xmlns:a16="http://schemas.microsoft.com/office/drawing/2014/main" id="{7D612BC8-5395-D545-9232-A555231469B0}"/>
              </a:ext>
            </a:extLst>
          </p:cNvPr>
          <p:cNvSpPr txBox="1"/>
          <p:nvPr/>
        </p:nvSpPr>
        <p:spPr>
          <a:xfrm>
            <a:off x="165101" y="648672"/>
            <a:ext cx="1822398" cy="2246769"/>
          </a:xfrm>
          <a:prstGeom prst="rect">
            <a:avLst/>
          </a:prstGeom>
          <a:noFill/>
        </p:spPr>
        <p:txBody>
          <a:bodyPr wrap="square">
            <a:spAutoFit/>
          </a:bodyPr>
          <a:lstStyle/>
          <a:p>
            <a:r>
              <a:rPr lang="en-US" sz="1400" dirty="0"/>
              <a:t>Aggregating SHAP values for individual forecasts provides more detailed alternatives to Permutation Importance and Partial Dependence Plots.</a:t>
            </a:r>
            <a:endParaRPr lang="ru-RU" sz="1400" dirty="0"/>
          </a:p>
          <a:p>
            <a:pPr marL="0" indent="0">
              <a:buNone/>
            </a:pPr>
            <a:endParaRPr lang="ru-RU" sz="1400" dirty="0"/>
          </a:p>
        </p:txBody>
      </p:sp>
    </p:spTree>
    <p:extLst>
      <p:ext uri="{BB962C8B-B14F-4D97-AF65-F5344CB8AC3E}">
        <p14:creationId xmlns:p14="http://schemas.microsoft.com/office/powerpoint/2010/main" val="3160864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36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188F4-D0E2-E644-9749-EE6BBAAC2868}"/>
              </a:ext>
            </a:extLst>
          </p:cNvPr>
          <p:cNvSpPr>
            <a:spLocks noGrp="1"/>
          </p:cNvSpPr>
          <p:nvPr>
            <p:ph type="title"/>
          </p:nvPr>
        </p:nvSpPr>
        <p:spPr/>
        <p:txBody>
          <a:bodyPr>
            <a:normAutofit/>
          </a:bodyPr>
          <a:lstStyle/>
          <a:p>
            <a:r>
              <a:rPr lang="en-US"/>
              <a:t>SHAP values</a:t>
            </a:r>
            <a:endParaRPr lang="ru-RU"/>
          </a:p>
        </p:txBody>
      </p:sp>
      <p:sp>
        <p:nvSpPr>
          <p:cNvPr id="3" name="Content Placeholder 2">
            <a:extLst>
              <a:ext uri="{FF2B5EF4-FFF2-40B4-BE49-F238E27FC236}">
                <a16:creationId xmlns:a16="http://schemas.microsoft.com/office/drawing/2014/main" id="{689E7CFD-F5C6-FB4D-B8C4-7E2560BC2A02}"/>
              </a:ext>
            </a:extLst>
          </p:cNvPr>
          <p:cNvSpPr>
            <a:spLocks noGrp="1"/>
          </p:cNvSpPr>
          <p:nvPr>
            <p:ph idx="1"/>
          </p:nvPr>
        </p:nvSpPr>
        <p:spPr>
          <a:xfrm>
            <a:off x="290721" y="864705"/>
            <a:ext cx="7802854" cy="3791522"/>
          </a:xfrm>
        </p:spPr>
        <p:txBody>
          <a:bodyPr>
            <a:normAutofit/>
          </a:bodyPr>
          <a:lstStyle/>
          <a:p>
            <a:pPr marL="0" indent="0">
              <a:buNone/>
            </a:pPr>
            <a:r>
              <a:rPr lang="en-US" sz="1400" b="1" dirty="0"/>
              <a:t>Advantages:</a:t>
            </a:r>
          </a:p>
          <a:p>
            <a:pPr marL="0" indent="0">
              <a:buFont typeface="Wingdings" pitchFamily="2" charset="2"/>
              <a:buChar char="Ø"/>
            </a:pPr>
            <a:r>
              <a:rPr lang="en-US" sz="1400" dirty="0"/>
              <a:t>  visualization and interpretation</a:t>
            </a:r>
          </a:p>
          <a:p>
            <a:pPr marL="0" indent="0">
              <a:buFont typeface="Wingdings" pitchFamily="2" charset="2"/>
              <a:buChar char="Ø"/>
            </a:pPr>
            <a:r>
              <a:rPr lang="en-US" sz="1400" dirty="0"/>
              <a:t>  reasoned calculation of the importance of features</a:t>
            </a:r>
          </a:p>
          <a:p>
            <a:pPr marL="0" indent="0">
              <a:buFont typeface="Wingdings" pitchFamily="2" charset="2"/>
              <a:buChar char="Ø"/>
            </a:pPr>
            <a:r>
              <a:rPr lang="en-US" sz="1400" dirty="0"/>
              <a:t>  the ability to evaluate features for a specific subsample of data</a:t>
            </a:r>
            <a:endParaRPr lang="ru-RU" sz="1400" dirty="0"/>
          </a:p>
          <a:p>
            <a:pPr marL="0" indent="0">
              <a:buClr>
                <a:schemeClr val="accent6"/>
              </a:buClr>
              <a:buNone/>
            </a:pPr>
            <a:endParaRPr lang="en-US" sz="1400" dirty="0"/>
          </a:p>
          <a:p>
            <a:pPr marL="0" indent="0" defTabSz="685800" eaLnBrk="0" fontAlgn="base" hangingPunct="0">
              <a:spcBef>
                <a:spcPct val="0"/>
              </a:spcBef>
              <a:spcAft>
                <a:spcPct val="0"/>
              </a:spcAft>
              <a:buNone/>
            </a:pPr>
            <a:r>
              <a:rPr lang="ru-RU" altLang="ru-RU" sz="1400" dirty="0">
                <a:latin typeface="Atlas Grotesk"/>
              </a:rPr>
              <a:t>SHAP</a:t>
            </a:r>
            <a:r>
              <a:rPr lang="en-US" altLang="ru-RU" sz="1400" dirty="0">
                <a:latin typeface="Atlas Grotesk"/>
              </a:rPr>
              <a:t> framework have</a:t>
            </a:r>
            <a:r>
              <a:rPr lang="ru-RU" altLang="ru-RU" sz="1400" dirty="0">
                <a:latin typeface="Atlas Grotesk"/>
              </a:rPr>
              <a:t> </a:t>
            </a:r>
            <a:r>
              <a:rPr lang="ru-RU" altLang="ru-RU" sz="1400" b="1" dirty="0" err="1">
                <a:latin typeface="Atlas Grotesk"/>
              </a:rPr>
              <a:t>Explainer</a:t>
            </a:r>
            <a:r>
              <a:rPr lang="en-US" altLang="ru-RU" sz="1400" b="1" dirty="0">
                <a:latin typeface="Atlas Grotesk"/>
              </a:rPr>
              <a:t>s</a:t>
            </a:r>
            <a:r>
              <a:rPr lang="ru-RU" altLang="ru-RU" sz="1400" dirty="0">
                <a:latin typeface="Atlas Grotesk"/>
              </a:rPr>
              <a:t> </a:t>
            </a:r>
            <a:r>
              <a:rPr lang="en-US" altLang="ru-RU" sz="1400" dirty="0">
                <a:latin typeface="Atlas Grotesk"/>
              </a:rPr>
              <a:t>for different model types:</a:t>
            </a:r>
            <a:endParaRPr lang="ru-RU" altLang="ru-RU" sz="1400" b="1" dirty="0">
              <a:solidFill>
                <a:srgbClr val="103FB7"/>
              </a:solidFill>
              <a:latin typeface="Atlas Grotesk"/>
            </a:endParaRPr>
          </a:p>
          <a:p>
            <a:pPr defTabSz="685800" eaLnBrk="0" fontAlgn="base" hangingPunct="0">
              <a:spcBef>
                <a:spcPct val="0"/>
              </a:spcBef>
              <a:spcAft>
                <a:spcPct val="0"/>
              </a:spcAft>
              <a:buClr>
                <a:srgbClr val="92D050"/>
              </a:buClr>
              <a:buFont typeface="Wingdings" pitchFamily="2" charset="2"/>
              <a:buChar char="§"/>
            </a:pPr>
            <a:endParaRPr lang="en-US" altLang="ru-RU" sz="1400" dirty="0"/>
          </a:p>
          <a:p>
            <a:pPr defTabSz="685800" eaLnBrk="0" fontAlgn="base" hangingPunct="0">
              <a:spcBef>
                <a:spcPct val="0"/>
              </a:spcBef>
              <a:spcAft>
                <a:spcPct val="0"/>
              </a:spcAft>
              <a:buClr>
                <a:srgbClr val="92D050"/>
              </a:buClr>
              <a:buFont typeface="Wingdings" pitchFamily="2" charset="2"/>
              <a:buChar char="§"/>
            </a:pPr>
            <a:r>
              <a:rPr lang="ru-RU" altLang="ru-RU" sz="1400" b="1" dirty="0" err="1"/>
              <a:t>shap.TreeExplainer</a:t>
            </a:r>
            <a:endParaRPr lang="ru-RU" altLang="ru-RU" sz="1400" b="1" dirty="0"/>
          </a:p>
          <a:p>
            <a:pPr defTabSz="685800" eaLnBrk="0" fontAlgn="base" hangingPunct="0">
              <a:spcBef>
                <a:spcPct val="0"/>
              </a:spcBef>
              <a:spcAft>
                <a:spcPct val="0"/>
              </a:spcAft>
              <a:buClr>
                <a:srgbClr val="92D050"/>
              </a:buClr>
              <a:buFont typeface="Wingdings" pitchFamily="2" charset="2"/>
              <a:buChar char="§"/>
            </a:pPr>
            <a:r>
              <a:rPr lang="ru-RU" altLang="ru-RU" sz="1400" b="1" dirty="0" err="1"/>
              <a:t>shap.DeepExplainer</a:t>
            </a:r>
            <a:endParaRPr lang="ru-RU" altLang="ru-RU" sz="1400" b="1" dirty="0"/>
          </a:p>
          <a:p>
            <a:pPr defTabSz="685800" eaLnBrk="0" fontAlgn="base" hangingPunct="0">
              <a:spcBef>
                <a:spcPct val="0"/>
              </a:spcBef>
              <a:spcAft>
                <a:spcPct val="0"/>
              </a:spcAft>
              <a:buClr>
                <a:srgbClr val="92D050"/>
              </a:buClr>
              <a:buFont typeface="Wingdings" pitchFamily="2" charset="2"/>
              <a:buChar char="§"/>
            </a:pPr>
            <a:r>
              <a:rPr lang="ru-RU" altLang="ru-RU" sz="1400" b="1" dirty="0" err="1"/>
              <a:t>shap.KernelExplainer</a:t>
            </a:r>
            <a:r>
              <a:rPr lang="ru-RU" altLang="ru-RU" sz="1400" b="1" dirty="0"/>
              <a:t> </a:t>
            </a:r>
            <a:endParaRPr lang="en-US" altLang="ru-RU" sz="1400" b="1" dirty="0"/>
          </a:p>
          <a:p>
            <a:pPr defTabSz="685800" eaLnBrk="0" fontAlgn="base" hangingPunct="0">
              <a:spcBef>
                <a:spcPct val="0"/>
              </a:spcBef>
              <a:spcAft>
                <a:spcPct val="0"/>
              </a:spcAft>
              <a:buClr>
                <a:srgbClr val="92D050"/>
              </a:buClr>
              <a:buFont typeface="Wingdings" pitchFamily="2" charset="2"/>
              <a:buChar char="§"/>
            </a:pPr>
            <a:r>
              <a:rPr lang="en-US" altLang="ru-RU" sz="1400" b="1" dirty="0"/>
              <a:t>…</a:t>
            </a:r>
            <a:endParaRPr lang="ru-RU" altLang="ru-RU" sz="1400" b="1" dirty="0"/>
          </a:p>
          <a:p>
            <a:pPr marL="0" indent="0">
              <a:buClr>
                <a:schemeClr val="accent6"/>
              </a:buClr>
              <a:buNone/>
            </a:pPr>
            <a:endParaRPr lang="ru-RU" sz="1400" dirty="0"/>
          </a:p>
        </p:txBody>
      </p:sp>
      <p:sp>
        <p:nvSpPr>
          <p:cNvPr id="4" name="Прямоугольник 3"/>
          <p:cNvSpPr/>
          <p:nvPr/>
        </p:nvSpPr>
        <p:spPr>
          <a:xfrm>
            <a:off x="290721" y="3778512"/>
            <a:ext cx="8363401" cy="584775"/>
          </a:xfrm>
          <a:prstGeom prst="rect">
            <a:avLst/>
          </a:prstGeom>
        </p:spPr>
        <p:txBody>
          <a:bodyPr wrap="square">
            <a:spAutoFit/>
          </a:bodyPr>
          <a:lstStyle/>
          <a:p>
            <a:pPr algn="just"/>
            <a:r>
              <a:rPr lang="en-US" sz="1600" dirty="0"/>
              <a:t>The authors of SHAP have proposed a very efficient implementation of the algorithm for different </a:t>
            </a:r>
            <a:r>
              <a:rPr lang="en-US" sz="1600" b="1" dirty="0"/>
              <a:t>ensembles of trees</a:t>
            </a:r>
            <a:r>
              <a:rPr lang="en-US" sz="1600" dirty="0"/>
              <a:t>, which demonstrate excellent prediction quality in many practical problems.</a:t>
            </a:r>
            <a:endParaRPr lang="ru-RU" sz="1600" dirty="0"/>
          </a:p>
        </p:txBody>
      </p:sp>
    </p:spTree>
    <p:extLst>
      <p:ext uri="{BB962C8B-B14F-4D97-AF65-F5344CB8AC3E}">
        <p14:creationId xmlns:p14="http://schemas.microsoft.com/office/powerpoint/2010/main" val="33049347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F7A8E3A-DE91-334E-8D58-145710F75E48}"/>
              </a:ext>
            </a:extLst>
          </p:cNvPr>
          <p:cNvPicPr>
            <a:picLocks noChangeAspect="1"/>
          </p:cNvPicPr>
          <p:nvPr/>
        </p:nvPicPr>
        <p:blipFill>
          <a:blip r:embed="rId3"/>
          <a:stretch>
            <a:fillRect/>
          </a:stretch>
        </p:blipFill>
        <p:spPr>
          <a:xfrm>
            <a:off x="3546589" y="1206609"/>
            <a:ext cx="5261109" cy="2639916"/>
          </a:xfrm>
          <a:prstGeom prst="rect">
            <a:avLst/>
          </a:prstGeom>
        </p:spPr>
      </p:pic>
      <p:sp>
        <p:nvSpPr>
          <p:cNvPr id="2" name="Title 1">
            <a:extLst>
              <a:ext uri="{FF2B5EF4-FFF2-40B4-BE49-F238E27FC236}">
                <a16:creationId xmlns:a16="http://schemas.microsoft.com/office/drawing/2014/main" id="{5D23B2E6-D51C-8F47-A190-4A428DACA3B9}"/>
              </a:ext>
            </a:extLst>
          </p:cNvPr>
          <p:cNvSpPr>
            <a:spLocks noGrp="1"/>
          </p:cNvSpPr>
          <p:nvPr>
            <p:ph type="title"/>
          </p:nvPr>
        </p:nvSpPr>
        <p:spPr>
          <a:xfrm>
            <a:off x="178647" y="123089"/>
            <a:ext cx="8629051" cy="494410"/>
          </a:xfrm>
        </p:spPr>
        <p:txBody>
          <a:bodyPr>
            <a:normAutofit/>
          </a:bodyPr>
          <a:lstStyle/>
          <a:p>
            <a:r>
              <a:rPr lang="en-US" dirty="0"/>
              <a:t>Local Interpretable Model-Agnostic Explanations (LIME)</a:t>
            </a:r>
            <a:endParaRPr lang="ru-RU" dirty="0"/>
          </a:p>
        </p:txBody>
      </p:sp>
      <p:sp>
        <p:nvSpPr>
          <p:cNvPr id="3" name="Content Placeholder 2">
            <a:extLst>
              <a:ext uri="{FF2B5EF4-FFF2-40B4-BE49-F238E27FC236}">
                <a16:creationId xmlns:a16="http://schemas.microsoft.com/office/drawing/2014/main" id="{07BD2BD8-04A1-9147-AAFD-3EB9FF74E93E}"/>
              </a:ext>
            </a:extLst>
          </p:cNvPr>
          <p:cNvSpPr>
            <a:spLocks noGrp="1"/>
          </p:cNvSpPr>
          <p:nvPr>
            <p:ph idx="1"/>
          </p:nvPr>
        </p:nvSpPr>
        <p:spPr>
          <a:xfrm>
            <a:off x="290721" y="1070583"/>
            <a:ext cx="3752288" cy="3585644"/>
          </a:xfrm>
        </p:spPr>
        <p:txBody>
          <a:bodyPr>
            <a:normAutofit/>
          </a:bodyPr>
          <a:lstStyle/>
          <a:p>
            <a:pPr marL="0" indent="0">
              <a:buNone/>
            </a:pPr>
            <a:r>
              <a:rPr lang="en-US" sz="1350" dirty="0"/>
              <a:t>Mean assumption: </a:t>
            </a:r>
          </a:p>
          <a:p>
            <a:pPr marL="0" indent="0">
              <a:buNone/>
            </a:pPr>
            <a:r>
              <a:rPr lang="en-US" sz="1350" b="1" u="sng" dirty="0"/>
              <a:t>each complex model is linear at a local scale</a:t>
            </a:r>
            <a:r>
              <a:rPr lang="en-US" sz="1350" b="1" dirty="0"/>
              <a:t>.</a:t>
            </a:r>
          </a:p>
          <a:p>
            <a:pPr marL="0" indent="0">
              <a:buNone/>
            </a:pPr>
            <a:endParaRPr lang="en-US" sz="1350" b="1" dirty="0"/>
          </a:p>
          <a:p>
            <a:pPr>
              <a:buFont typeface="+mj-lt"/>
              <a:buAutoNum type="arabicPeriod"/>
            </a:pPr>
            <a:r>
              <a:rPr lang="en-US" sz="1350" dirty="0"/>
              <a:t>A simple model is trained to explain the observation.</a:t>
            </a:r>
          </a:p>
          <a:p>
            <a:pPr>
              <a:buFont typeface="+mj-lt"/>
              <a:buAutoNum type="arabicPeriod"/>
            </a:pPr>
            <a:r>
              <a:rPr lang="en-US" sz="1350" dirty="0"/>
              <a:t>The simple model is then used to locally explain the predictions of the more complex model.</a:t>
            </a:r>
          </a:p>
          <a:p>
            <a:pPr>
              <a:buFont typeface="+mj-lt"/>
              <a:buAutoNum type="arabicPeriod"/>
            </a:pPr>
            <a:r>
              <a:rPr lang="en-US" sz="1350" dirty="0"/>
              <a:t>Estimate values based on a set of samples rather than calculating them accurately</a:t>
            </a:r>
          </a:p>
          <a:p>
            <a:pPr marL="0" indent="0">
              <a:buNone/>
            </a:pPr>
            <a:endParaRPr lang="en-US" sz="1350" dirty="0"/>
          </a:p>
          <a:p>
            <a:pPr marL="0" indent="0">
              <a:buNone/>
            </a:pPr>
            <a:r>
              <a:rPr lang="en-US" sz="1350" dirty="0"/>
              <a:t>As a result: </a:t>
            </a:r>
            <a:r>
              <a:rPr lang="en-US" sz="1350" b="1" u="sng" dirty="0"/>
              <a:t>less computations</a:t>
            </a:r>
          </a:p>
          <a:p>
            <a:pPr>
              <a:lnSpc>
                <a:spcPct val="100000"/>
              </a:lnSpc>
              <a:buClr>
                <a:schemeClr val="accent6"/>
              </a:buClr>
            </a:pPr>
            <a:endParaRPr lang="en-US" sz="1350" dirty="0"/>
          </a:p>
          <a:p>
            <a:pPr>
              <a:lnSpc>
                <a:spcPct val="100000"/>
              </a:lnSpc>
              <a:buClr>
                <a:schemeClr val="accent6"/>
              </a:buClr>
            </a:pPr>
            <a:endParaRPr lang="en-US" sz="1350" dirty="0"/>
          </a:p>
          <a:p>
            <a:pPr>
              <a:lnSpc>
                <a:spcPct val="100000"/>
              </a:lnSpc>
              <a:buClr>
                <a:schemeClr val="accent6"/>
              </a:buClr>
            </a:pPr>
            <a:endParaRPr lang="ru-RU" sz="1350" dirty="0"/>
          </a:p>
          <a:p>
            <a:pPr marL="0" indent="0">
              <a:buNone/>
            </a:pPr>
            <a:endParaRPr lang="ru-RU" sz="1350" dirty="0"/>
          </a:p>
        </p:txBody>
      </p:sp>
    </p:spTree>
    <p:extLst>
      <p:ext uri="{BB962C8B-B14F-4D97-AF65-F5344CB8AC3E}">
        <p14:creationId xmlns:p14="http://schemas.microsoft.com/office/powerpoint/2010/main" val="13117840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8A74F-BBFF-9048-936B-5C496A0ED21A}"/>
              </a:ext>
            </a:extLst>
          </p:cNvPr>
          <p:cNvSpPr>
            <a:spLocks noGrp="1"/>
          </p:cNvSpPr>
          <p:nvPr>
            <p:ph type="title"/>
          </p:nvPr>
        </p:nvSpPr>
        <p:spPr/>
        <p:txBody>
          <a:bodyPr>
            <a:normAutofit/>
          </a:bodyPr>
          <a:lstStyle/>
          <a:p>
            <a:r>
              <a:rPr lang="en-US"/>
              <a:t>LIME</a:t>
            </a:r>
            <a:endParaRPr lang="ru-RU"/>
          </a:p>
        </p:txBody>
      </p:sp>
      <p:sp>
        <p:nvSpPr>
          <p:cNvPr id="3" name="Content Placeholder 2">
            <a:extLst>
              <a:ext uri="{FF2B5EF4-FFF2-40B4-BE49-F238E27FC236}">
                <a16:creationId xmlns:a16="http://schemas.microsoft.com/office/drawing/2014/main" id="{BF4C6B92-0342-D94E-8E15-3B206E2D0F4F}"/>
              </a:ext>
            </a:extLst>
          </p:cNvPr>
          <p:cNvSpPr>
            <a:spLocks noGrp="1"/>
          </p:cNvSpPr>
          <p:nvPr>
            <p:ph idx="1"/>
          </p:nvPr>
        </p:nvSpPr>
        <p:spPr/>
        <p:txBody>
          <a:bodyPr>
            <a:normAutofit lnSpcReduction="10000"/>
          </a:bodyPr>
          <a:lstStyle/>
          <a:p>
            <a:pPr marL="0" indent="0">
              <a:buNone/>
            </a:pPr>
            <a:r>
              <a:rPr lang="en-US" sz="1350" b="1" dirty="0"/>
              <a:t>Algorithm:</a:t>
            </a:r>
            <a:endParaRPr lang="ru-RU" sz="1350" b="1" dirty="0"/>
          </a:p>
          <a:p>
            <a:pPr>
              <a:buFont typeface="+mj-lt"/>
              <a:buAutoNum type="arabicPeriod"/>
            </a:pPr>
            <a:r>
              <a:rPr lang="en-GB" sz="1400" dirty="0"/>
              <a:t>Given an observation</a:t>
            </a:r>
            <a:r>
              <a:rPr lang="en-US" sz="1400" dirty="0"/>
              <a:t>s</a:t>
            </a:r>
            <a:r>
              <a:rPr lang="en-GB" sz="1400" dirty="0"/>
              <a:t>, create new data with slight value modifications.</a:t>
            </a:r>
          </a:p>
          <a:p>
            <a:pPr>
              <a:buFont typeface="+mj-lt"/>
              <a:buAutoNum type="arabicPeriod"/>
            </a:pPr>
            <a:r>
              <a:rPr lang="en-GB" sz="1400" dirty="0"/>
              <a:t>Compute similarity distance measure between original observation and new observations.</a:t>
            </a:r>
          </a:p>
          <a:p>
            <a:pPr>
              <a:buFont typeface="+mj-lt"/>
              <a:buAutoNum type="arabicPeriod"/>
            </a:pPr>
            <a:r>
              <a:rPr lang="en-GB" sz="1400" dirty="0"/>
              <a:t>Apply selected machine learning model to predict  on new data.</a:t>
            </a:r>
          </a:p>
          <a:p>
            <a:pPr>
              <a:buFont typeface="+mj-lt"/>
              <a:buAutoNum type="arabicPeriod"/>
            </a:pPr>
            <a:r>
              <a:rPr lang="en-GB" sz="1400" dirty="0"/>
              <a:t>Select </a:t>
            </a:r>
            <a:r>
              <a:rPr lang="en-GB" sz="1400" b="1" dirty="0"/>
              <a:t>m</a:t>
            </a:r>
            <a:r>
              <a:rPr lang="en-GB" sz="1400" dirty="0"/>
              <a:t> number of features which best describe predictions.</a:t>
            </a:r>
          </a:p>
          <a:p>
            <a:pPr>
              <a:buFont typeface="+mj-lt"/>
              <a:buAutoNum type="arabicPeriod"/>
            </a:pPr>
            <a:r>
              <a:rPr lang="en-GB" sz="1400" dirty="0"/>
              <a:t>Fit a simple model to the new data, explaining the complex model predictions with </a:t>
            </a:r>
            <a:r>
              <a:rPr lang="en-GB" sz="1400" b="1" dirty="0"/>
              <a:t>m</a:t>
            </a:r>
            <a:r>
              <a:rPr lang="en-GB" sz="1400" dirty="0"/>
              <a:t> features from the new data weighted by its similarity to the original observation .</a:t>
            </a:r>
          </a:p>
          <a:p>
            <a:pPr>
              <a:buFont typeface="+mj-lt"/>
              <a:buAutoNum type="arabicPeriod"/>
            </a:pPr>
            <a:r>
              <a:rPr lang="en-GB" sz="1400" dirty="0"/>
              <a:t>Use the resulting feature weights to explain local behaviour of the model (particular observation).</a:t>
            </a:r>
            <a:endParaRPr lang="ru-RU" sz="1400" dirty="0"/>
          </a:p>
          <a:p>
            <a:pPr>
              <a:buClr>
                <a:schemeClr val="accent6"/>
              </a:buClr>
              <a:buNone/>
            </a:pPr>
            <a:endParaRPr lang="en" sz="1350" dirty="0"/>
          </a:p>
          <a:p>
            <a:pPr marL="0" indent="0">
              <a:buFont typeface="Wingdings" pitchFamily="2" charset="2"/>
              <a:buChar char="Ø"/>
            </a:pPr>
            <a:r>
              <a:rPr lang="en-US" sz="1350" dirty="0"/>
              <a:t> From the above, it is clear that there is a room for optimizations. </a:t>
            </a:r>
          </a:p>
          <a:p>
            <a:pPr marL="0" indent="0">
              <a:buFont typeface="Wingdings" pitchFamily="2" charset="2"/>
              <a:buChar char="Ø"/>
            </a:pPr>
            <a:r>
              <a:rPr lang="en-US" sz="1350" dirty="0"/>
              <a:t> Quality of interpretation depends on </a:t>
            </a:r>
          </a:p>
          <a:p>
            <a:pPr marL="400050" lvl="1" indent="0">
              <a:buFont typeface="Wingdings" pitchFamily="2" charset="2"/>
              <a:buChar char="§"/>
            </a:pPr>
            <a:r>
              <a:rPr lang="en-US" sz="1350" dirty="0"/>
              <a:t> how permutations are created, </a:t>
            </a:r>
          </a:p>
          <a:p>
            <a:pPr marL="400050" lvl="1" indent="0">
              <a:buFont typeface="Wingdings" pitchFamily="2" charset="2"/>
              <a:buChar char="§"/>
            </a:pPr>
            <a:r>
              <a:rPr lang="en-US" sz="1350" dirty="0"/>
              <a:t> how the similarity of permutations is calculated, </a:t>
            </a:r>
          </a:p>
          <a:p>
            <a:pPr marL="400050" lvl="1" indent="0">
              <a:buFont typeface="Wingdings" pitchFamily="2" charset="2"/>
              <a:buChar char="§"/>
            </a:pPr>
            <a:r>
              <a:rPr lang="en-US" sz="1350" dirty="0"/>
              <a:t> what and how many features are selected, and </a:t>
            </a:r>
          </a:p>
          <a:p>
            <a:pPr marL="400050" lvl="1" indent="0">
              <a:buFont typeface="Wingdings" pitchFamily="2" charset="2"/>
              <a:buChar char="§"/>
            </a:pPr>
            <a:r>
              <a:rPr lang="en-US" sz="1350" dirty="0"/>
              <a:t> which model is used as a simple model. </a:t>
            </a:r>
          </a:p>
          <a:p>
            <a:pPr marL="0" indent="0">
              <a:buFont typeface="Wingdings" pitchFamily="2" charset="2"/>
              <a:buChar char="Ø"/>
            </a:pPr>
            <a:r>
              <a:rPr lang="en-US" sz="1350" dirty="0"/>
              <a:t> Some of these options are predefined, others can be user-defined.</a:t>
            </a:r>
            <a:endParaRPr lang="ru-RU" sz="1350" dirty="0"/>
          </a:p>
        </p:txBody>
      </p:sp>
    </p:spTree>
    <p:extLst>
      <p:ext uri="{BB962C8B-B14F-4D97-AF65-F5344CB8AC3E}">
        <p14:creationId xmlns:p14="http://schemas.microsoft.com/office/powerpoint/2010/main" val="32635729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Нижний колонтитул 3">
            <a:extLst>
              <a:ext uri="{FF2B5EF4-FFF2-40B4-BE49-F238E27FC236}">
                <a16:creationId xmlns:a16="http://schemas.microsoft.com/office/drawing/2014/main" id="{F941AB07-AA9C-4822-AB2E-16FB4F009F62}"/>
              </a:ext>
            </a:extLst>
          </p:cNvPr>
          <p:cNvSpPr>
            <a:spLocks noGrp="1"/>
          </p:cNvSpPr>
          <p:nvPr>
            <p:ph type="ftr" sz="quarter" idx="3"/>
          </p:nvPr>
        </p:nvSpPr>
        <p:spPr/>
        <p:txBody>
          <a:bodyPr/>
          <a:lstStyle/>
          <a:p>
            <a:r>
              <a:rPr lang="ru-RU"/>
              <a:t>Колонтитул</a:t>
            </a:r>
            <a:endParaRPr lang="en-US"/>
          </a:p>
        </p:txBody>
      </p:sp>
      <p:sp>
        <p:nvSpPr>
          <p:cNvPr id="6" name="Заголовок 5">
            <a:extLst>
              <a:ext uri="{FF2B5EF4-FFF2-40B4-BE49-F238E27FC236}">
                <a16:creationId xmlns:a16="http://schemas.microsoft.com/office/drawing/2014/main" id="{D5212C75-A8C3-4AB9-A396-2035998902DF}"/>
              </a:ext>
            </a:extLst>
          </p:cNvPr>
          <p:cNvSpPr>
            <a:spLocks noGrp="1"/>
          </p:cNvSpPr>
          <p:nvPr>
            <p:ph type="title"/>
          </p:nvPr>
        </p:nvSpPr>
        <p:spPr>
          <a:xfrm>
            <a:off x="165100" y="277864"/>
            <a:ext cx="6731000" cy="363238"/>
          </a:xfrm>
        </p:spPr>
        <p:txBody>
          <a:bodyPr/>
          <a:lstStyle/>
          <a:p>
            <a:r>
              <a:rPr lang="en-US" sz="2000" dirty="0"/>
              <a:t>Can you always explain how the model works?</a:t>
            </a:r>
            <a:br>
              <a:rPr lang="en-US" sz="2000" dirty="0"/>
            </a:br>
            <a:endParaRPr lang="ru-RU" sz="2000" dirty="0"/>
          </a:p>
        </p:txBody>
      </p:sp>
      <p:sp>
        <p:nvSpPr>
          <p:cNvPr id="5" name="Slide Number Placeholder 3">
            <a:extLst>
              <a:ext uri="{FF2B5EF4-FFF2-40B4-BE49-F238E27FC236}">
                <a16:creationId xmlns:a16="http://schemas.microsoft.com/office/drawing/2014/main" id="{1AF1CE59-B39C-4246-8F42-0E2E1017D019}"/>
              </a:ext>
            </a:extLst>
          </p:cNvPr>
          <p:cNvSpPr>
            <a:spLocks noGrp="1"/>
          </p:cNvSpPr>
          <p:nvPr>
            <p:ph type="sldNum" idx="4"/>
          </p:nvPr>
        </p:nvSpPr>
        <p:spPr>
          <a:xfrm>
            <a:off x="8649222" y="4665946"/>
            <a:ext cx="498446" cy="486716"/>
          </a:xfrm>
        </p:spPr>
        <p:txBody>
          <a:bodyPr/>
          <a:lstStyle/>
          <a:p>
            <a:fld id="{1CC071E8-1AE8-487B-B1F4-67AA8143AD16}" type="slidenum">
              <a:rPr lang="ru-RU" smtClean="0">
                <a:solidFill>
                  <a:schemeClr val="tx1">
                    <a:lumMod val="50000"/>
                    <a:lumOff val="50000"/>
                  </a:schemeClr>
                </a:solidFill>
              </a:rPr>
              <a:pPr/>
              <a:t>4</a:t>
            </a:fld>
            <a:endParaRPr lang="ru-RU">
              <a:solidFill>
                <a:schemeClr val="tx1">
                  <a:lumMod val="50000"/>
                  <a:lumOff val="50000"/>
                </a:schemeClr>
              </a:solidFill>
            </a:endParaRPr>
          </a:p>
        </p:txBody>
      </p:sp>
      <p:pic>
        <p:nvPicPr>
          <p:cNvPr id="9" name="Рисунок 8">
            <a:extLst>
              <a:ext uri="{FF2B5EF4-FFF2-40B4-BE49-F238E27FC236}">
                <a16:creationId xmlns:a16="http://schemas.microsoft.com/office/drawing/2014/main" id="{023474D7-CC68-41FF-9F2C-1A45E31BEDDB}"/>
              </a:ext>
            </a:extLst>
          </p:cNvPr>
          <p:cNvPicPr>
            <a:picLocks noChangeAspect="1"/>
          </p:cNvPicPr>
          <p:nvPr/>
        </p:nvPicPr>
        <p:blipFill>
          <a:blip r:embed="rId3"/>
          <a:stretch>
            <a:fillRect/>
          </a:stretch>
        </p:blipFill>
        <p:spPr>
          <a:xfrm>
            <a:off x="5924707" y="1102657"/>
            <a:ext cx="1867507" cy="3699296"/>
          </a:xfrm>
          <a:prstGeom prst="rect">
            <a:avLst/>
          </a:prstGeom>
        </p:spPr>
      </p:pic>
      <p:sp>
        <p:nvSpPr>
          <p:cNvPr id="10" name="TextBox 9">
            <a:extLst>
              <a:ext uri="{FF2B5EF4-FFF2-40B4-BE49-F238E27FC236}">
                <a16:creationId xmlns:a16="http://schemas.microsoft.com/office/drawing/2014/main" id="{CF717DED-58A9-414B-A408-0D6118EA308A}"/>
              </a:ext>
            </a:extLst>
          </p:cNvPr>
          <p:cNvSpPr txBox="1"/>
          <p:nvPr/>
        </p:nvSpPr>
        <p:spPr>
          <a:xfrm>
            <a:off x="467159" y="733327"/>
            <a:ext cx="3642855"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dirty="0"/>
              <a:t>Decision trees – very easy to interpret</a:t>
            </a:r>
            <a:endParaRPr kumimoji="0" lang="ru-RU" sz="1800" b="0" i="0" u="none" strike="noStrike" cap="none" spc="0" normalizeH="0" baseline="0" dirty="0">
              <a:ln>
                <a:noFill/>
              </a:ln>
              <a:solidFill>
                <a:srgbClr val="000000"/>
              </a:solidFill>
              <a:effectLst/>
              <a:uFillTx/>
              <a:latin typeface="+mn-lt"/>
              <a:ea typeface="+mn-ea"/>
              <a:cs typeface="+mn-cs"/>
              <a:sym typeface="Calibri"/>
            </a:endParaRPr>
          </a:p>
        </p:txBody>
      </p:sp>
      <p:sp>
        <p:nvSpPr>
          <p:cNvPr id="11" name="TextBox 10">
            <a:extLst>
              <a:ext uri="{FF2B5EF4-FFF2-40B4-BE49-F238E27FC236}">
                <a16:creationId xmlns:a16="http://schemas.microsoft.com/office/drawing/2014/main" id="{AD4E6972-4602-46CD-AEDE-F272F0498F7E}"/>
              </a:ext>
            </a:extLst>
          </p:cNvPr>
          <p:cNvSpPr txBox="1"/>
          <p:nvPr/>
        </p:nvSpPr>
        <p:spPr>
          <a:xfrm>
            <a:off x="5066654" y="733327"/>
            <a:ext cx="345504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Neural Networks – hard to interpret</a:t>
            </a:r>
            <a:endParaRPr kumimoji="0" lang="ru-RU" sz="1800" b="0" i="0" u="none" strike="noStrike" cap="none" spc="0" normalizeH="0" baseline="0" dirty="0">
              <a:ln>
                <a:noFill/>
              </a:ln>
              <a:solidFill>
                <a:srgbClr val="000000"/>
              </a:solidFill>
              <a:effectLst/>
              <a:uFillTx/>
              <a:latin typeface="+mn-lt"/>
              <a:ea typeface="+mn-ea"/>
              <a:cs typeface="+mn-cs"/>
              <a:sym typeface="Calibri"/>
            </a:endParaRPr>
          </a:p>
        </p:txBody>
      </p:sp>
      <p:pic>
        <p:nvPicPr>
          <p:cNvPr id="12" name="Рисунок 11" descr="33.png"/>
          <p:cNvPicPr>
            <a:picLocks noChangeAspect="1"/>
          </p:cNvPicPr>
          <p:nvPr/>
        </p:nvPicPr>
        <p:blipFill>
          <a:blip r:embed="rId4"/>
          <a:stretch>
            <a:fillRect/>
          </a:stretch>
        </p:blipFill>
        <p:spPr>
          <a:xfrm>
            <a:off x="776769" y="1524677"/>
            <a:ext cx="3333245" cy="2374804"/>
          </a:xfrm>
          <a:prstGeom prst="rect">
            <a:avLst/>
          </a:prstGeom>
        </p:spPr>
      </p:pic>
      <p:sp>
        <p:nvSpPr>
          <p:cNvPr id="13" name="Прямоугольник 12"/>
          <p:cNvSpPr/>
          <p:nvPr/>
        </p:nvSpPr>
        <p:spPr>
          <a:xfrm>
            <a:off x="680132" y="3665157"/>
            <a:ext cx="234268" cy="23432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ru-RU"/>
          </a:p>
        </p:txBody>
      </p:sp>
      <p:sp>
        <p:nvSpPr>
          <p:cNvPr id="14" name="TextBox 13"/>
          <p:cNvSpPr txBox="1"/>
          <p:nvPr/>
        </p:nvSpPr>
        <p:spPr>
          <a:xfrm>
            <a:off x="3977766" y="1509563"/>
            <a:ext cx="370294" cy="369332"/>
          </a:xfrm>
          <a:prstGeom prst="rect">
            <a:avLst/>
          </a:prstGeom>
          <a:noFill/>
        </p:spPr>
        <p:txBody>
          <a:bodyPr wrap="square" rtlCol="0">
            <a:spAutoFit/>
          </a:bodyPr>
          <a:lstStyle/>
          <a:p>
            <a:r>
              <a:rPr lang="en-US" b="1" dirty="0"/>
              <a:t>?</a:t>
            </a:r>
            <a:endParaRPr lang="ru-RU" b="1" dirty="0"/>
          </a:p>
        </p:txBody>
      </p:sp>
    </p:spTree>
    <p:extLst>
      <p:ext uri="{BB962C8B-B14F-4D97-AF65-F5344CB8AC3E}">
        <p14:creationId xmlns:p14="http://schemas.microsoft.com/office/powerpoint/2010/main" val="23948066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C4164-7C9C-9843-A6BE-3646F7B72B2B}"/>
              </a:ext>
            </a:extLst>
          </p:cNvPr>
          <p:cNvSpPr>
            <a:spLocks noGrp="1"/>
          </p:cNvSpPr>
          <p:nvPr>
            <p:ph type="title"/>
          </p:nvPr>
        </p:nvSpPr>
        <p:spPr/>
        <p:txBody>
          <a:bodyPr>
            <a:normAutofit/>
          </a:bodyPr>
          <a:lstStyle/>
          <a:p>
            <a:r>
              <a:rPr lang="en-US" dirty="0"/>
              <a:t>LIME framework</a:t>
            </a:r>
            <a:endParaRPr lang="ru-RU" dirty="0"/>
          </a:p>
        </p:txBody>
      </p:sp>
      <p:pic>
        <p:nvPicPr>
          <p:cNvPr id="3074" name="Picture 2">
            <a:extLst>
              <a:ext uri="{FF2B5EF4-FFF2-40B4-BE49-F238E27FC236}">
                <a16:creationId xmlns:a16="http://schemas.microsoft.com/office/drawing/2014/main" id="{EB3B45F0-9AF3-5A48-B4C8-584586D1834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5784"/>
          <a:stretch/>
        </p:blipFill>
        <p:spPr bwMode="auto">
          <a:xfrm>
            <a:off x="1375379" y="1291289"/>
            <a:ext cx="7418772" cy="245309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FB945450-BC82-6E49-8AD2-63160CE6D0FA}"/>
              </a:ext>
            </a:extLst>
          </p:cNvPr>
          <p:cNvSpPr txBox="1"/>
          <p:nvPr/>
        </p:nvSpPr>
        <p:spPr>
          <a:xfrm>
            <a:off x="165099" y="4657323"/>
            <a:ext cx="7987382" cy="276999"/>
          </a:xfrm>
          <a:prstGeom prst="rect">
            <a:avLst/>
          </a:prstGeom>
          <a:noFill/>
        </p:spPr>
        <p:txBody>
          <a:bodyPr wrap="square">
            <a:spAutoFit/>
          </a:bodyPr>
          <a:lstStyle/>
          <a:p>
            <a:r>
              <a:rPr lang="x-none" sz="1200"/>
              <a:t>https://towardsdatascience.com/lime-how-to-interpret-machine-learning-models-with-python-94b0e7e4432e</a:t>
            </a:r>
          </a:p>
        </p:txBody>
      </p:sp>
      <p:sp>
        <p:nvSpPr>
          <p:cNvPr id="5" name="TextBox 4"/>
          <p:cNvSpPr txBox="1"/>
          <p:nvPr/>
        </p:nvSpPr>
        <p:spPr>
          <a:xfrm>
            <a:off x="438306" y="737291"/>
            <a:ext cx="3234407" cy="369332"/>
          </a:xfrm>
          <a:prstGeom prst="rect">
            <a:avLst/>
          </a:prstGeom>
          <a:noFill/>
        </p:spPr>
        <p:txBody>
          <a:bodyPr wrap="square" rtlCol="0">
            <a:spAutoFit/>
          </a:bodyPr>
          <a:lstStyle/>
          <a:p>
            <a:r>
              <a:rPr lang="en-US" b="1" dirty="0"/>
              <a:t>Example of output:</a:t>
            </a:r>
            <a:endParaRPr lang="ru-RU" b="1" dirty="0"/>
          </a:p>
        </p:txBody>
      </p:sp>
      <p:sp>
        <p:nvSpPr>
          <p:cNvPr id="6" name="Прямоугольник 5"/>
          <p:cNvSpPr/>
          <p:nvPr/>
        </p:nvSpPr>
        <p:spPr>
          <a:xfrm>
            <a:off x="165099" y="2433362"/>
            <a:ext cx="2835039" cy="1815882"/>
          </a:xfrm>
          <a:prstGeom prst="rect">
            <a:avLst/>
          </a:prstGeom>
        </p:spPr>
        <p:txBody>
          <a:bodyPr wrap="square">
            <a:spAutoFit/>
          </a:bodyPr>
          <a:lstStyle/>
          <a:p>
            <a:pPr algn="just"/>
            <a:r>
              <a:rPr lang="en-US" sz="1400" dirty="0"/>
              <a:t>The model is 81% sure that this is a bad wine. The alcohol, sulfate and total sulfur dioxide content increases the likelihood that the wine will be classified as bad. Volatile acidity (</a:t>
            </a:r>
            <a:r>
              <a:rPr lang="ru-RU" sz="1400" dirty="0"/>
              <a:t>«летучая кислотность») </a:t>
            </a:r>
            <a:r>
              <a:rPr lang="en-US" sz="1400" dirty="0"/>
              <a:t>is the only one that reduces it.</a:t>
            </a:r>
            <a:endParaRPr lang="ru-RU" sz="1400" dirty="0"/>
          </a:p>
        </p:txBody>
      </p:sp>
    </p:spTree>
    <p:extLst>
      <p:ext uri="{BB962C8B-B14F-4D97-AF65-F5344CB8AC3E}">
        <p14:creationId xmlns:p14="http://schemas.microsoft.com/office/powerpoint/2010/main" val="52688375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B945450-BC82-6E49-8AD2-63160CE6D0FA}"/>
              </a:ext>
            </a:extLst>
          </p:cNvPr>
          <p:cNvSpPr txBox="1"/>
          <p:nvPr/>
        </p:nvSpPr>
        <p:spPr>
          <a:xfrm>
            <a:off x="165100" y="4711783"/>
            <a:ext cx="7987382" cy="276999"/>
          </a:xfrm>
          <a:prstGeom prst="rect">
            <a:avLst/>
          </a:prstGeom>
          <a:noFill/>
        </p:spPr>
        <p:txBody>
          <a:bodyPr wrap="square">
            <a:spAutoFit/>
          </a:bodyPr>
          <a:lstStyle/>
          <a:p>
            <a:r>
              <a:rPr lang="x-none" sz="1200"/>
              <a:t>https://towardsdatascience.com/lime-how-to-interpret-machine-learning-models-with-python-94b0e7e4432e</a:t>
            </a:r>
          </a:p>
        </p:txBody>
      </p:sp>
      <p:pic>
        <p:nvPicPr>
          <p:cNvPr id="4098" name="Picture 2">
            <a:extLst>
              <a:ext uri="{FF2B5EF4-FFF2-40B4-BE49-F238E27FC236}">
                <a16:creationId xmlns:a16="http://schemas.microsoft.com/office/drawing/2014/main" id="{F616C55C-5C4F-FD41-BB7F-BF56078C755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7109"/>
          <a:stretch/>
        </p:blipFill>
        <p:spPr bwMode="auto">
          <a:xfrm>
            <a:off x="1265273" y="1370282"/>
            <a:ext cx="7528878" cy="2442580"/>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2BCC4164-7C9C-9843-A6BE-3646F7B72B2B}"/>
              </a:ext>
            </a:extLst>
          </p:cNvPr>
          <p:cNvSpPr>
            <a:spLocks noGrp="1"/>
          </p:cNvSpPr>
          <p:nvPr>
            <p:ph type="title"/>
          </p:nvPr>
        </p:nvSpPr>
        <p:spPr>
          <a:xfrm>
            <a:off x="165100" y="154718"/>
            <a:ext cx="8629051" cy="493954"/>
          </a:xfrm>
        </p:spPr>
        <p:txBody>
          <a:bodyPr>
            <a:normAutofit/>
          </a:bodyPr>
          <a:lstStyle/>
          <a:p>
            <a:r>
              <a:rPr lang="en-US" dirty="0"/>
              <a:t>LIME framework</a:t>
            </a:r>
            <a:endParaRPr lang="ru-RU" dirty="0"/>
          </a:p>
        </p:txBody>
      </p:sp>
      <p:sp>
        <p:nvSpPr>
          <p:cNvPr id="8" name="Прямоугольник 7"/>
          <p:cNvSpPr/>
          <p:nvPr/>
        </p:nvSpPr>
        <p:spPr>
          <a:xfrm>
            <a:off x="306060" y="3128608"/>
            <a:ext cx="1945934" cy="954107"/>
          </a:xfrm>
          <a:prstGeom prst="rect">
            <a:avLst/>
          </a:prstGeom>
        </p:spPr>
        <p:txBody>
          <a:bodyPr wrap="square">
            <a:spAutoFit/>
          </a:bodyPr>
          <a:lstStyle/>
          <a:p>
            <a:r>
              <a:rPr lang="en-GB" sz="1400" dirty="0"/>
              <a:t>The model is 100% confident it’s a good wine, and the top three predictors show it.</a:t>
            </a:r>
            <a:endParaRPr lang="ru-RU" sz="1400" dirty="0"/>
          </a:p>
        </p:txBody>
      </p:sp>
      <p:sp>
        <p:nvSpPr>
          <p:cNvPr id="9" name="TextBox 8"/>
          <p:cNvSpPr txBox="1"/>
          <p:nvPr/>
        </p:nvSpPr>
        <p:spPr>
          <a:xfrm>
            <a:off x="438306" y="737291"/>
            <a:ext cx="3234407" cy="369332"/>
          </a:xfrm>
          <a:prstGeom prst="rect">
            <a:avLst/>
          </a:prstGeom>
          <a:noFill/>
        </p:spPr>
        <p:txBody>
          <a:bodyPr wrap="square" rtlCol="0">
            <a:spAutoFit/>
          </a:bodyPr>
          <a:lstStyle/>
          <a:p>
            <a:r>
              <a:rPr lang="en-US" b="1" dirty="0"/>
              <a:t>Example of output:</a:t>
            </a:r>
            <a:endParaRPr lang="ru-RU" b="1" dirty="0"/>
          </a:p>
        </p:txBody>
      </p:sp>
    </p:spTree>
    <p:extLst>
      <p:ext uri="{BB962C8B-B14F-4D97-AF65-F5344CB8AC3E}">
        <p14:creationId xmlns:p14="http://schemas.microsoft.com/office/powerpoint/2010/main" val="212492785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D9FE8-B25C-5B48-B5CF-8B58F73C8E5B}"/>
              </a:ext>
            </a:extLst>
          </p:cNvPr>
          <p:cNvSpPr>
            <a:spLocks noGrp="1"/>
          </p:cNvSpPr>
          <p:nvPr>
            <p:ph type="title"/>
          </p:nvPr>
        </p:nvSpPr>
        <p:spPr/>
        <p:txBody>
          <a:bodyPr>
            <a:normAutofit/>
          </a:bodyPr>
          <a:lstStyle/>
          <a:p>
            <a:r>
              <a:rPr lang="en-US" dirty="0"/>
              <a:t>Conclusion</a:t>
            </a:r>
            <a:endParaRPr lang="ru-RU" dirty="0"/>
          </a:p>
        </p:txBody>
      </p:sp>
      <p:sp>
        <p:nvSpPr>
          <p:cNvPr id="3" name="Content Placeholder 2">
            <a:extLst>
              <a:ext uri="{FF2B5EF4-FFF2-40B4-BE49-F238E27FC236}">
                <a16:creationId xmlns:a16="http://schemas.microsoft.com/office/drawing/2014/main" id="{DC85AC3E-0C1A-2C45-9CD3-01B657B2469C}"/>
              </a:ext>
            </a:extLst>
          </p:cNvPr>
          <p:cNvSpPr>
            <a:spLocks noGrp="1"/>
          </p:cNvSpPr>
          <p:nvPr>
            <p:ph idx="1"/>
          </p:nvPr>
        </p:nvSpPr>
        <p:spPr/>
        <p:txBody>
          <a:bodyPr>
            <a:normAutofit/>
          </a:bodyPr>
          <a:lstStyle/>
          <a:p>
            <a:pPr marL="0" indent="0">
              <a:buNone/>
            </a:pPr>
            <a:r>
              <a:rPr lang="en-US" sz="1600" dirty="0"/>
              <a:t>Interpreting even the most complex ML models is not impossible. </a:t>
            </a:r>
          </a:p>
          <a:p>
            <a:pPr marL="0" indent="0">
              <a:buNone/>
            </a:pPr>
            <a:r>
              <a:rPr lang="en-US" sz="1600" dirty="0"/>
              <a:t>Local and global interpretation techniques allow you to better understand the internal logic behind automated decision making.</a:t>
            </a:r>
            <a:endParaRPr lang="ru-RU" sz="1600" dirty="0"/>
          </a:p>
        </p:txBody>
      </p:sp>
      <p:pic>
        <p:nvPicPr>
          <p:cNvPr id="5" name="Picture 2">
            <a:extLst>
              <a:ext uri="{FF2B5EF4-FFF2-40B4-BE49-F238E27FC236}">
                <a16:creationId xmlns:a16="http://schemas.microsoft.com/office/drawing/2014/main" id="{ED2F506C-4738-A144-989E-08C99A677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6719" y="2119843"/>
            <a:ext cx="7800894" cy="17213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988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Тестирование черного ящика - CoderLessons.com">
            <a:extLst>
              <a:ext uri="{FF2B5EF4-FFF2-40B4-BE49-F238E27FC236}">
                <a16:creationId xmlns:a16="http://schemas.microsoft.com/office/drawing/2014/main" id="{4C96716E-E41B-435D-8067-7DA0AC6F85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67391" y="3334660"/>
            <a:ext cx="4006849" cy="1178886"/>
          </a:xfrm>
          <a:prstGeom prst="rect">
            <a:avLst/>
          </a:prstGeom>
          <a:noFill/>
          <a:extLst>
            <a:ext uri="{909E8E84-426E-40DD-AFC4-6F175D3DCCD1}">
              <a14:hiddenFill xmlns:a14="http://schemas.microsoft.com/office/drawing/2010/main">
                <a:solidFill>
                  <a:srgbClr val="FFFFFF"/>
                </a:solidFill>
              </a14:hiddenFill>
            </a:ext>
          </a:extLst>
        </p:spPr>
      </p:pic>
      <p:sp>
        <p:nvSpPr>
          <p:cNvPr id="7" name="Объект 6">
            <a:extLst>
              <a:ext uri="{FF2B5EF4-FFF2-40B4-BE49-F238E27FC236}">
                <a16:creationId xmlns:a16="http://schemas.microsoft.com/office/drawing/2014/main" id="{693145FD-50E2-4320-A3DC-C137F6ECE74E}"/>
              </a:ext>
            </a:extLst>
          </p:cNvPr>
          <p:cNvSpPr>
            <a:spLocks noGrp="1"/>
          </p:cNvSpPr>
          <p:nvPr>
            <p:ph sz="half" idx="1"/>
          </p:nvPr>
        </p:nvSpPr>
        <p:spPr>
          <a:xfrm>
            <a:off x="165100" y="736482"/>
            <a:ext cx="4802291" cy="4301510"/>
          </a:xfrm>
        </p:spPr>
        <p:txBody>
          <a:bodyPr vert="horz" lIns="91440" tIns="45720" rIns="91440" bIns="45720" rtlCol="0" anchor="t">
            <a:normAutofit fontScale="92500"/>
          </a:bodyPr>
          <a:lstStyle/>
          <a:p>
            <a:pPr marL="0" indent="0">
              <a:buNone/>
            </a:pPr>
            <a:r>
              <a:rPr lang="en-US" sz="1400" dirty="0"/>
              <a:t>Dependencies between variables and prediction can be complex, non-monotonic, with many interdependencies. </a:t>
            </a:r>
          </a:p>
          <a:p>
            <a:pPr marL="0" indent="0">
              <a:buNone/>
            </a:pPr>
            <a:endParaRPr lang="en-US" sz="1400" dirty="0"/>
          </a:p>
          <a:p>
            <a:pPr marL="0" indent="0">
              <a:buNone/>
            </a:pPr>
            <a:r>
              <a:rPr lang="en-US" sz="1400" dirty="0"/>
              <a:t>Complex models are often referred to in machine learning as </a:t>
            </a:r>
            <a:r>
              <a:rPr lang="en-US" sz="1400" b="1" dirty="0"/>
              <a:t>black boxes</a:t>
            </a:r>
            <a:r>
              <a:rPr lang="en-US" sz="1400" dirty="0"/>
              <a:t>. </a:t>
            </a:r>
          </a:p>
          <a:p>
            <a:pPr marL="0" indent="0">
              <a:buNone/>
            </a:pPr>
            <a:endParaRPr lang="en-US" sz="1400" dirty="0"/>
          </a:p>
          <a:p>
            <a:pPr marL="0" indent="0">
              <a:buNone/>
            </a:pPr>
            <a:r>
              <a:rPr lang="en-US" sz="1400" dirty="0"/>
              <a:t>A set of variables is fed to the input of the model, on the basis of which it calculates its prediction, but </a:t>
            </a:r>
            <a:r>
              <a:rPr lang="en-US" sz="1400" u="sng" dirty="0"/>
              <a:t>how exactly </a:t>
            </a:r>
            <a:r>
              <a:rPr lang="en-US" sz="1400" dirty="0"/>
              <a:t>this decision was made, what factors influenced it - the answers to these questions often remain hidden in the </a:t>
            </a:r>
            <a:r>
              <a:rPr lang="en-US" sz="1400" b="1" dirty="0"/>
              <a:t>"black box"</a:t>
            </a:r>
            <a:r>
              <a:rPr lang="en-US" sz="1400" dirty="0"/>
              <a:t> of the algorithm.</a:t>
            </a:r>
          </a:p>
          <a:p>
            <a:pPr marL="0" indent="0">
              <a:buNone/>
            </a:pPr>
            <a:endParaRPr lang="en-US" sz="1400" dirty="0">
              <a:cs typeface="Calibri"/>
            </a:endParaRPr>
          </a:p>
          <a:p>
            <a:pPr marL="0" indent="0">
              <a:buNone/>
            </a:pPr>
            <a:r>
              <a:rPr lang="en-US" sz="1400" dirty="0"/>
              <a:t>Even with </a:t>
            </a:r>
            <a:r>
              <a:rPr lang="en-US" sz="1400" b="1" dirty="0"/>
              <a:t>linear models</a:t>
            </a:r>
            <a:r>
              <a:rPr lang="en-US" sz="1400" dirty="0"/>
              <a:t>, things are not so simple. For example, if a model has several highly correlated variables (for example, age and the number of closed loans in a credit history), direct interpretation of the coefficients for these variables may not be such a trivial task. </a:t>
            </a:r>
          </a:p>
          <a:p>
            <a:pPr marL="0" indent="0">
              <a:buNone/>
            </a:pPr>
            <a:endParaRPr lang="en-US" sz="1400" dirty="0"/>
          </a:p>
          <a:p>
            <a:pPr marL="0" indent="0">
              <a:buNone/>
            </a:pPr>
            <a:r>
              <a:rPr lang="en-US" sz="1400" dirty="0"/>
              <a:t>The situation is even more complicated with </a:t>
            </a:r>
            <a:r>
              <a:rPr lang="en-US" sz="1400" b="1" dirty="0"/>
              <a:t>nonlinear models</a:t>
            </a:r>
            <a:r>
              <a:rPr lang="en-US" sz="1400" dirty="0"/>
              <a:t>, where the dependencies between variables and prediction can have a complex, non-monotonic form with many interdependencies. </a:t>
            </a:r>
            <a:endParaRPr lang="ru-RU" sz="1400" dirty="0">
              <a:cs typeface="Calibri"/>
            </a:endParaRPr>
          </a:p>
        </p:txBody>
      </p:sp>
      <p:sp>
        <p:nvSpPr>
          <p:cNvPr id="4" name="Нижний колонтитул 3">
            <a:extLst>
              <a:ext uri="{FF2B5EF4-FFF2-40B4-BE49-F238E27FC236}">
                <a16:creationId xmlns:a16="http://schemas.microsoft.com/office/drawing/2014/main" id="{F941AB07-AA9C-4822-AB2E-16FB4F009F62}"/>
              </a:ext>
            </a:extLst>
          </p:cNvPr>
          <p:cNvSpPr>
            <a:spLocks noGrp="1"/>
          </p:cNvSpPr>
          <p:nvPr>
            <p:ph type="ftr" sz="quarter" idx="3"/>
          </p:nvPr>
        </p:nvSpPr>
        <p:spPr/>
        <p:txBody>
          <a:bodyPr/>
          <a:lstStyle/>
          <a:p>
            <a:r>
              <a:rPr lang="ru-RU"/>
              <a:t>Колонтитул</a:t>
            </a:r>
            <a:endParaRPr lang="en-US"/>
          </a:p>
        </p:txBody>
      </p:sp>
      <p:sp>
        <p:nvSpPr>
          <p:cNvPr id="6" name="Заголовок 5">
            <a:extLst>
              <a:ext uri="{FF2B5EF4-FFF2-40B4-BE49-F238E27FC236}">
                <a16:creationId xmlns:a16="http://schemas.microsoft.com/office/drawing/2014/main" id="{D5212C75-A8C3-4AB9-A396-2035998902DF}"/>
              </a:ext>
            </a:extLst>
          </p:cNvPr>
          <p:cNvSpPr>
            <a:spLocks noGrp="1"/>
          </p:cNvSpPr>
          <p:nvPr>
            <p:ph type="title"/>
          </p:nvPr>
        </p:nvSpPr>
        <p:spPr>
          <a:xfrm>
            <a:off x="165100" y="185639"/>
            <a:ext cx="6805716" cy="363238"/>
          </a:xfrm>
        </p:spPr>
        <p:txBody>
          <a:bodyPr/>
          <a:lstStyle/>
          <a:p>
            <a:r>
              <a:rPr lang="en-US" sz="2000" dirty="0"/>
              <a:t>Black boxes</a:t>
            </a:r>
            <a:endParaRPr lang="ru-RU" sz="2000" dirty="0"/>
          </a:p>
        </p:txBody>
      </p:sp>
      <p:sp>
        <p:nvSpPr>
          <p:cNvPr id="5" name="Slide Number Placeholder 3">
            <a:extLst>
              <a:ext uri="{FF2B5EF4-FFF2-40B4-BE49-F238E27FC236}">
                <a16:creationId xmlns:a16="http://schemas.microsoft.com/office/drawing/2014/main" id="{1AF1CE59-B39C-4246-8F42-0E2E1017D019}"/>
              </a:ext>
            </a:extLst>
          </p:cNvPr>
          <p:cNvSpPr>
            <a:spLocks noGrp="1"/>
          </p:cNvSpPr>
          <p:nvPr>
            <p:ph type="sldNum" idx="4"/>
          </p:nvPr>
        </p:nvSpPr>
        <p:spPr>
          <a:xfrm>
            <a:off x="8649222" y="4665946"/>
            <a:ext cx="498446" cy="486716"/>
          </a:xfrm>
        </p:spPr>
        <p:txBody>
          <a:bodyPr/>
          <a:lstStyle/>
          <a:p>
            <a:fld id="{1CC071E8-1AE8-487B-B1F4-67AA8143AD16}" type="slidenum">
              <a:rPr lang="ru-RU" smtClean="0">
                <a:solidFill>
                  <a:schemeClr val="tx1">
                    <a:lumMod val="50000"/>
                    <a:lumOff val="50000"/>
                  </a:schemeClr>
                </a:solidFill>
              </a:rPr>
              <a:pPr/>
              <a:t>5</a:t>
            </a:fld>
            <a:endParaRPr lang="ru-RU">
              <a:solidFill>
                <a:schemeClr val="tx1">
                  <a:lumMod val="50000"/>
                  <a:lumOff val="50000"/>
                </a:schemeClr>
              </a:solidFill>
            </a:endParaRPr>
          </a:p>
        </p:txBody>
      </p:sp>
      <p:sp>
        <p:nvSpPr>
          <p:cNvPr id="2" name="AutoShape 6" descr="Жизненный цикл продукта">
            <a:extLst>
              <a:ext uri="{FF2B5EF4-FFF2-40B4-BE49-F238E27FC236}">
                <a16:creationId xmlns:a16="http://schemas.microsoft.com/office/drawing/2014/main" id="{C717CAB4-F31C-624A-899C-C12E23253B27}"/>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x-none"/>
          </a:p>
        </p:txBody>
      </p:sp>
      <p:pic>
        <p:nvPicPr>
          <p:cNvPr id="8" name="Picture 5">
            <a:extLst>
              <a:ext uri="{FF2B5EF4-FFF2-40B4-BE49-F238E27FC236}">
                <a16:creationId xmlns:a16="http://schemas.microsoft.com/office/drawing/2014/main" id="{A1999D04-D9EC-4553-99B4-94405F3C3624}"/>
              </a:ext>
            </a:extLst>
          </p:cNvPr>
          <p:cNvPicPr>
            <a:picLocks noChangeAspect="1"/>
          </p:cNvPicPr>
          <p:nvPr/>
        </p:nvPicPr>
        <p:blipFill>
          <a:blip r:embed="rId4"/>
          <a:stretch>
            <a:fillRect/>
          </a:stretch>
        </p:blipFill>
        <p:spPr>
          <a:xfrm>
            <a:off x="5432463" y="830371"/>
            <a:ext cx="3076705" cy="2135080"/>
          </a:xfrm>
          <a:prstGeom prst="rect">
            <a:avLst/>
          </a:prstGeom>
        </p:spPr>
      </p:pic>
      <p:cxnSp>
        <p:nvCxnSpPr>
          <p:cNvPr id="9" name="Прямая со стрелкой 8">
            <a:extLst>
              <a:ext uri="{FF2B5EF4-FFF2-40B4-BE49-F238E27FC236}">
                <a16:creationId xmlns:a16="http://schemas.microsoft.com/office/drawing/2014/main" id="{D2653C44-4031-47B8-ABC7-19881E370079}"/>
              </a:ext>
            </a:extLst>
          </p:cNvPr>
          <p:cNvCxnSpPr>
            <a:cxnSpLocks/>
          </p:cNvCxnSpPr>
          <p:nvPr/>
        </p:nvCxnSpPr>
        <p:spPr>
          <a:xfrm>
            <a:off x="7086600" y="2782960"/>
            <a:ext cx="0" cy="64659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665376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Открытый курс машинного обучения. Тема 3. Классификация, деревья решений и  метод ближайших соседей / Блог компании Open Data Science / Хабр">
            <a:extLst>
              <a:ext uri="{FF2B5EF4-FFF2-40B4-BE49-F238E27FC236}">
                <a16:creationId xmlns:a16="http://schemas.microsoft.com/office/drawing/2014/main" id="{C44A3781-EBD8-49AB-9F37-9A7F282E61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6462" y="638271"/>
            <a:ext cx="7982438" cy="4489767"/>
          </a:xfrm>
          <a:prstGeom prst="rect">
            <a:avLst/>
          </a:prstGeom>
          <a:noFill/>
          <a:extLst>
            <a:ext uri="{909E8E84-426E-40DD-AFC4-6F175D3DCCD1}">
              <a14:hiddenFill xmlns:a14="http://schemas.microsoft.com/office/drawing/2010/main">
                <a:solidFill>
                  <a:srgbClr val="FFFFFF"/>
                </a:solidFill>
              </a14:hiddenFill>
            </a:ext>
          </a:extLst>
        </p:spPr>
      </p:pic>
      <p:sp>
        <p:nvSpPr>
          <p:cNvPr id="3" name="Нижний колонтитул 2">
            <a:extLst>
              <a:ext uri="{FF2B5EF4-FFF2-40B4-BE49-F238E27FC236}">
                <a16:creationId xmlns:a16="http://schemas.microsoft.com/office/drawing/2014/main" id="{656A0C61-858C-4F40-BC81-D1017823AB50}"/>
              </a:ext>
            </a:extLst>
          </p:cNvPr>
          <p:cNvSpPr>
            <a:spLocks noGrp="1"/>
          </p:cNvSpPr>
          <p:nvPr>
            <p:ph type="ftr" sz="quarter" idx="3"/>
          </p:nvPr>
        </p:nvSpPr>
        <p:spPr/>
        <p:txBody>
          <a:bodyPr/>
          <a:lstStyle/>
          <a:p>
            <a:r>
              <a:rPr lang="ru-RU"/>
              <a:t>Колонтитул</a:t>
            </a:r>
            <a:endParaRPr lang="en-US"/>
          </a:p>
        </p:txBody>
      </p:sp>
      <p:sp>
        <p:nvSpPr>
          <p:cNvPr id="4" name="Заголовок 3">
            <a:extLst>
              <a:ext uri="{FF2B5EF4-FFF2-40B4-BE49-F238E27FC236}">
                <a16:creationId xmlns:a16="http://schemas.microsoft.com/office/drawing/2014/main" id="{8E529BD8-CD32-45B8-BD33-ABBDF2693466}"/>
              </a:ext>
            </a:extLst>
          </p:cNvPr>
          <p:cNvSpPr>
            <a:spLocks noGrp="1"/>
          </p:cNvSpPr>
          <p:nvPr>
            <p:ph type="title"/>
          </p:nvPr>
        </p:nvSpPr>
        <p:spPr/>
        <p:txBody>
          <a:bodyPr/>
          <a:lstStyle/>
          <a:p>
            <a:r>
              <a:rPr lang="en-US" dirty="0"/>
              <a:t>Decision trees</a:t>
            </a:r>
            <a:endParaRPr lang="ru-RU" dirty="0"/>
          </a:p>
        </p:txBody>
      </p:sp>
      <p:sp>
        <p:nvSpPr>
          <p:cNvPr id="9" name="Slide Number Placeholder 3">
            <a:extLst>
              <a:ext uri="{FF2B5EF4-FFF2-40B4-BE49-F238E27FC236}">
                <a16:creationId xmlns:a16="http://schemas.microsoft.com/office/drawing/2014/main" id="{04BAB24F-67E8-4345-A50C-7AD08B65E746}"/>
              </a:ext>
            </a:extLst>
          </p:cNvPr>
          <p:cNvSpPr>
            <a:spLocks noGrp="1"/>
          </p:cNvSpPr>
          <p:nvPr>
            <p:ph type="sldNum" idx="4"/>
          </p:nvPr>
        </p:nvSpPr>
        <p:spPr>
          <a:xfrm>
            <a:off x="8649222" y="4665946"/>
            <a:ext cx="498446" cy="486716"/>
          </a:xfrm>
        </p:spPr>
        <p:txBody>
          <a:bodyPr/>
          <a:lstStyle/>
          <a:p>
            <a:fld id="{1CC071E8-1AE8-487B-B1F4-67AA8143AD16}" type="slidenum">
              <a:rPr lang="ru-RU" smtClean="0">
                <a:solidFill>
                  <a:schemeClr val="tx1">
                    <a:lumMod val="50000"/>
                    <a:lumOff val="50000"/>
                  </a:schemeClr>
                </a:solidFill>
              </a:rPr>
              <a:pPr/>
              <a:t>6</a:t>
            </a:fld>
            <a:endParaRPr lang="ru-RU">
              <a:solidFill>
                <a:schemeClr val="tx1">
                  <a:lumMod val="50000"/>
                  <a:lumOff val="50000"/>
                </a:schemeClr>
              </a:solidFill>
            </a:endParaRPr>
          </a:p>
        </p:txBody>
      </p:sp>
      <p:sp>
        <p:nvSpPr>
          <p:cNvPr id="11" name="TextBox 10">
            <a:extLst>
              <a:ext uri="{FF2B5EF4-FFF2-40B4-BE49-F238E27FC236}">
                <a16:creationId xmlns:a16="http://schemas.microsoft.com/office/drawing/2014/main" id="{CD8897DF-2A38-42C1-A3CF-EFF6F4845538}"/>
              </a:ext>
            </a:extLst>
          </p:cNvPr>
          <p:cNvSpPr txBox="1"/>
          <p:nvPr/>
        </p:nvSpPr>
        <p:spPr>
          <a:xfrm>
            <a:off x="165100" y="869103"/>
            <a:ext cx="4221506" cy="461665"/>
          </a:xfrm>
          <a:prstGeom prst="rect">
            <a:avLst/>
          </a:prstGeom>
          <a:noFill/>
        </p:spPr>
        <p:txBody>
          <a:bodyPr wrap="square">
            <a:spAutoFit/>
          </a:bodyPr>
          <a:lstStyle/>
          <a:p>
            <a:r>
              <a:rPr lang="en-US" sz="1200" i="0" dirty="0">
                <a:effectLst/>
                <a:latin typeface="Menlo"/>
              </a:rPr>
              <a:t>from </a:t>
            </a:r>
            <a:r>
              <a:rPr lang="en-US" sz="1200" i="0" dirty="0" err="1">
                <a:effectLst/>
                <a:latin typeface="Menlo"/>
              </a:rPr>
              <a:t>sklearn.tree</a:t>
            </a:r>
            <a:r>
              <a:rPr lang="en-US" sz="1200" i="0" dirty="0">
                <a:effectLst/>
                <a:latin typeface="Menlo"/>
              </a:rPr>
              <a:t> import </a:t>
            </a:r>
            <a:r>
              <a:rPr lang="en-US" sz="1200" i="0" dirty="0" err="1">
                <a:effectLst/>
                <a:latin typeface="Menlo"/>
              </a:rPr>
              <a:t>export_graphviz</a:t>
            </a:r>
            <a:r>
              <a:rPr lang="en-US" sz="1200" i="0" dirty="0">
                <a:effectLst/>
                <a:latin typeface="Menlo"/>
              </a:rPr>
              <a:t> </a:t>
            </a:r>
            <a:r>
              <a:rPr lang="en-US" sz="1200" i="0" dirty="0" err="1">
                <a:effectLst/>
                <a:latin typeface="Menlo"/>
              </a:rPr>
              <a:t>export_graphviz</a:t>
            </a:r>
            <a:r>
              <a:rPr lang="en-US" sz="1200" i="0" dirty="0">
                <a:effectLst/>
                <a:latin typeface="Menlo"/>
              </a:rPr>
              <a:t>(</a:t>
            </a:r>
            <a:r>
              <a:rPr lang="en-US" sz="1200" i="0" dirty="0" err="1">
                <a:effectLst/>
                <a:latin typeface="Menlo"/>
              </a:rPr>
              <a:t>clf_tree</a:t>
            </a:r>
            <a:r>
              <a:rPr lang="en-US" sz="1200" i="0" dirty="0">
                <a:effectLst/>
                <a:latin typeface="Menlo"/>
              </a:rPr>
              <a:t>, </a:t>
            </a:r>
            <a:r>
              <a:rPr lang="en-US" sz="1200" i="0" dirty="0" err="1">
                <a:effectLst/>
                <a:latin typeface="Menlo"/>
              </a:rPr>
              <a:t>feature_names</a:t>
            </a:r>
            <a:r>
              <a:rPr lang="en-US" sz="1200" i="0" dirty="0">
                <a:effectLst/>
                <a:latin typeface="Menlo"/>
              </a:rPr>
              <a:t>=['x1', 'x2’], …) </a:t>
            </a:r>
            <a:endParaRPr lang="ru-RU" sz="1200" dirty="0"/>
          </a:p>
        </p:txBody>
      </p:sp>
    </p:spTree>
    <p:extLst>
      <p:ext uri="{BB962C8B-B14F-4D97-AF65-F5344CB8AC3E}">
        <p14:creationId xmlns:p14="http://schemas.microsoft.com/office/powerpoint/2010/main" val="19355527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39865-3C72-8244-9656-0B88C4F36313}"/>
              </a:ext>
            </a:extLst>
          </p:cNvPr>
          <p:cNvSpPr>
            <a:spLocks noGrp="1"/>
          </p:cNvSpPr>
          <p:nvPr>
            <p:ph type="title"/>
          </p:nvPr>
        </p:nvSpPr>
        <p:spPr/>
        <p:txBody>
          <a:bodyPr>
            <a:normAutofit/>
          </a:bodyPr>
          <a:lstStyle/>
          <a:p>
            <a:r>
              <a:rPr lang="en-US" b="1" dirty="0"/>
              <a:t>Interpretability</a:t>
            </a:r>
            <a:r>
              <a:rPr lang="ru-RU" b="1" dirty="0"/>
              <a:t> (1/2)</a:t>
            </a:r>
            <a:endParaRPr lang="ru-RU" dirty="0"/>
          </a:p>
        </p:txBody>
      </p:sp>
      <p:sp>
        <p:nvSpPr>
          <p:cNvPr id="3" name="Content Placeholder 2">
            <a:extLst>
              <a:ext uri="{FF2B5EF4-FFF2-40B4-BE49-F238E27FC236}">
                <a16:creationId xmlns:a16="http://schemas.microsoft.com/office/drawing/2014/main" id="{E74BA872-195A-1247-9A83-DF7517BF8318}"/>
              </a:ext>
            </a:extLst>
          </p:cNvPr>
          <p:cNvSpPr>
            <a:spLocks noGrp="1"/>
          </p:cNvSpPr>
          <p:nvPr>
            <p:ph idx="1"/>
          </p:nvPr>
        </p:nvSpPr>
        <p:spPr/>
        <p:txBody>
          <a:bodyPr>
            <a:normAutofit/>
          </a:bodyPr>
          <a:lstStyle/>
          <a:p>
            <a:pPr marL="0" indent="0">
              <a:buNone/>
            </a:pPr>
            <a:r>
              <a:rPr lang="en-US" sz="1600" b="1" dirty="0"/>
              <a:t>It is the degree to which a person can understand the reason for a particular decision. </a:t>
            </a:r>
          </a:p>
          <a:p>
            <a:pPr marL="0" indent="0">
              <a:buNone/>
            </a:pPr>
            <a:endParaRPr lang="en-US" sz="1600" dirty="0"/>
          </a:p>
          <a:p>
            <a:pPr marL="0" indent="0">
              <a:buNone/>
            </a:pPr>
            <a:r>
              <a:rPr lang="en-US" sz="1600" dirty="0"/>
              <a:t>Who exactly is meant by “person” - an expert in a given subject area or an ordinary person “from the street”? </a:t>
            </a:r>
          </a:p>
          <a:p>
            <a:pPr marL="0" indent="0">
              <a:buNone/>
            </a:pPr>
            <a:endParaRPr lang="en-US" sz="1600" dirty="0"/>
          </a:p>
          <a:p>
            <a:pPr marL="0" indent="0">
              <a:buNone/>
            </a:pPr>
            <a:r>
              <a:rPr lang="en-US" sz="1600" dirty="0"/>
              <a:t>When interpreting the model, the expert explains </a:t>
            </a:r>
          </a:p>
          <a:p>
            <a:pPr marL="0" indent="0">
              <a:buFont typeface="Wingdings" pitchFamily="2" charset="2"/>
              <a:buChar char="Ø"/>
            </a:pPr>
            <a:r>
              <a:rPr lang="en-US" sz="1600" dirty="0"/>
              <a:t> how single features and model elements affect the target variable, </a:t>
            </a:r>
          </a:p>
          <a:p>
            <a:pPr marL="0" indent="0">
              <a:buFont typeface="Wingdings" pitchFamily="2" charset="2"/>
              <a:buChar char="Ø"/>
            </a:pPr>
            <a:r>
              <a:rPr lang="en-US" sz="1600" dirty="0"/>
              <a:t> what is their functional relationship, </a:t>
            </a:r>
          </a:p>
          <a:p>
            <a:pPr marL="0" indent="0">
              <a:buFont typeface="Wingdings" pitchFamily="2" charset="2"/>
              <a:buChar char="Ø"/>
            </a:pPr>
            <a:r>
              <a:rPr lang="en-US" sz="1600" dirty="0"/>
              <a:t> how changing model parameters affects accuracy and stability, </a:t>
            </a:r>
          </a:p>
          <a:p>
            <a:pPr marL="0" indent="0">
              <a:buFont typeface="Wingdings" pitchFamily="2" charset="2"/>
              <a:buChar char="Ø"/>
            </a:pPr>
            <a:r>
              <a:rPr lang="en-US" sz="1600" dirty="0"/>
              <a:t> how the individual parts of the sample are described (properties of the local model), etc.</a:t>
            </a:r>
            <a:endParaRPr lang="ru-RU" sz="1350" dirty="0"/>
          </a:p>
        </p:txBody>
      </p:sp>
    </p:spTree>
    <p:extLst>
      <p:ext uri="{BB962C8B-B14F-4D97-AF65-F5344CB8AC3E}">
        <p14:creationId xmlns:p14="http://schemas.microsoft.com/office/powerpoint/2010/main" val="4241840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98AF0C1-9E2F-4F5F-AE3A-6D384A573CB2}"/>
              </a:ext>
            </a:extLst>
          </p:cNvPr>
          <p:cNvSpPr>
            <a:spLocks noGrp="1"/>
          </p:cNvSpPr>
          <p:nvPr>
            <p:ph type="title"/>
          </p:nvPr>
        </p:nvSpPr>
        <p:spPr/>
        <p:txBody>
          <a:bodyPr>
            <a:normAutofit/>
          </a:bodyPr>
          <a:lstStyle/>
          <a:p>
            <a:r>
              <a:rPr lang="en-US" dirty="0"/>
              <a:t>Interpretability</a:t>
            </a:r>
            <a:r>
              <a:rPr lang="ru-RU" b="1" dirty="0"/>
              <a:t> (2/2)</a:t>
            </a:r>
            <a:endParaRPr lang="ru-RU" dirty="0"/>
          </a:p>
        </p:txBody>
      </p:sp>
      <p:sp>
        <p:nvSpPr>
          <p:cNvPr id="3" name="Объект 2">
            <a:extLst>
              <a:ext uri="{FF2B5EF4-FFF2-40B4-BE49-F238E27FC236}">
                <a16:creationId xmlns:a16="http://schemas.microsoft.com/office/drawing/2014/main" id="{64C16CD0-83AC-4663-8076-1D0F7D7BA18E}"/>
              </a:ext>
            </a:extLst>
          </p:cNvPr>
          <p:cNvSpPr>
            <a:spLocks noGrp="1"/>
          </p:cNvSpPr>
          <p:nvPr>
            <p:ph idx="1"/>
          </p:nvPr>
        </p:nvSpPr>
        <p:spPr>
          <a:xfrm>
            <a:off x="290721" y="864705"/>
            <a:ext cx="3767402" cy="3791522"/>
          </a:xfrm>
        </p:spPr>
        <p:txBody>
          <a:bodyPr>
            <a:normAutofit/>
          </a:bodyPr>
          <a:lstStyle/>
          <a:p>
            <a:pPr marL="0" indent="0">
              <a:buNone/>
            </a:pPr>
            <a:r>
              <a:rPr lang="en-US" sz="1800" dirty="0"/>
              <a:t>This is any information in the form </a:t>
            </a:r>
            <a:r>
              <a:rPr lang="en-US" sz="1800" b="1" dirty="0"/>
              <a:t>accessible for perception</a:t>
            </a:r>
            <a:r>
              <a:rPr lang="en-US" sz="1800" dirty="0"/>
              <a:t>, which improves our understanding of </a:t>
            </a:r>
            <a:r>
              <a:rPr lang="en-US" sz="1800" b="1" dirty="0"/>
              <a:t>what factors </a:t>
            </a:r>
            <a:r>
              <a:rPr lang="en-US" sz="1800" dirty="0"/>
              <a:t>and </a:t>
            </a:r>
            <a:r>
              <a:rPr lang="en-US" sz="1800" b="1" dirty="0"/>
              <a:t>how exactly </a:t>
            </a:r>
            <a:r>
              <a:rPr lang="en-US" sz="1800" dirty="0"/>
              <a:t>influenced </a:t>
            </a:r>
            <a:r>
              <a:rPr lang="en-US" sz="1800" u="sng" dirty="0"/>
              <a:t>this particular prediction </a:t>
            </a:r>
            <a:r>
              <a:rPr lang="en-US" sz="1800" dirty="0"/>
              <a:t>and the operation of </a:t>
            </a:r>
            <a:r>
              <a:rPr lang="en-US" sz="1800" u="sng" dirty="0"/>
              <a:t>the model as a whole</a:t>
            </a:r>
            <a:r>
              <a:rPr lang="en-US" sz="1800" dirty="0"/>
              <a:t>. This information can take many forms, such as </a:t>
            </a:r>
            <a:r>
              <a:rPr lang="en-US" sz="1800" b="1" dirty="0"/>
              <a:t>graphics</a:t>
            </a:r>
            <a:r>
              <a:rPr lang="en-US" sz="1800" dirty="0"/>
              <a:t> or </a:t>
            </a:r>
            <a:r>
              <a:rPr lang="en-US" sz="1800" b="1" dirty="0"/>
              <a:t>textual explanations</a:t>
            </a:r>
            <a:r>
              <a:rPr lang="en-US" sz="1800" dirty="0"/>
              <a:t>.</a:t>
            </a:r>
            <a:endParaRPr lang="ru-RU" sz="1800" dirty="0"/>
          </a:p>
        </p:txBody>
      </p:sp>
      <p:pic>
        <p:nvPicPr>
          <p:cNvPr id="5" name="Picture 2" descr="How does any of this work">
            <a:extLst>
              <a:ext uri="{FF2B5EF4-FFF2-40B4-BE49-F238E27FC236}">
                <a16:creationId xmlns:a16="http://schemas.microsoft.com/office/drawing/2014/main" id="{1DBFE2B0-B638-498F-9D35-DC9D38C62D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51916">
            <a:off x="4517443" y="916088"/>
            <a:ext cx="4106378" cy="3545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28719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84A26-4BCD-7249-A49A-27E8D83F4EF7}"/>
              </a:ext>
            </a:extLst>
          </p:cNvPr>
          <p:cNvSpPr>
            <a:spLocks noGrp="1"/>
          </p:cNvSpPr>
          <p:nvPr>
            <p:ph type="title"/>
          </p:nvPr>
        </p:nvSpPr>
        <p:spPr>
          <a:xfrm>
            <a:off x="290719" y="154575"/>
            <a:ext cx="8629051" cy="493954"/>
          </a:xfrm>
        </p:spPr>
        <p:txBody>
          <a:bodyPr>
            <a:normAutofit/>
          </a:bodyPr>
          <a:lstStyle/>
          <a:p>
            <a:r>
              <a:rPr lang="en-US" b="1" dirty="0"/>
              <a:t>Why we need ML to be interpretable</a:t>
            </a:r>
            <a:r>
              <a:rPr lang="ru-RU" b="1" dirty="0"/>
              <a:t>?</a:t>
            </a:r>
            <a:endParaRPr lang="ru-RU" dirty="0"/>
          </a:p>
        </p:txBody>
      </p:sp>
      <p:sp>
        <p:nvSpPr>
          <p:cNvPr id="3" name="Content Placeholder 2">
            <a:extLst>
              <a:ext uri="{FF2B5EF4-FFF2-40B4-BE49-F238E27FC236}">
                <a16:creationId xmlns:a16="http://schemas.microsoft.com/office/drawing/2014/main" id="{79F72F40-9E96-7A47-BD25-FC08FB300BD4}"/>
              </a:ext>
            </a:extLst>
          </p:cNvPr>
          <p:cNvSpPr>
            <a:spLocks noGrp="1"/>
          </p:cNvSpPr>
          <p:nvPr>
            <p:ph idx="1"/>
          </p:nvPr>
        </p:nvSpPr>
        <p:spPr>
          <a:xfrm>
            <a:off x="290720" y="864704"/>
            <a:ext cx="8629051" cy="3352116"/>
          </a:xfrm>
        </p:spPr>
        <p:txBody>
          <a:bodyPr>
            <a:normAutofit/>
          </a:bodyPr>
          <a:lstStyle/>
          <a:p>
            <a:pPr marL="0" indent="0">
              <a:buNone/>
            </a:pPr>
            <a:r>
              <a:rPr lang="en-US" sz="1400" b="1" dirty="0"/>
              <a:t>Legal reasons. </a:t>
            </a:r>
            <a:r>
              <a:rPr lang="en-US" sz="1400" dirty="0"/>
              <a:t>On May 25, 2018, a new data protection regulation - General Data Protection Regulation (GDPR) came into force in the European Union. Among other things, article 13 of this regulation states that each data subject has a so-called </a:t>
            </a:r>
            <a:r>
              <a:rPr lang="en-US" sz="1400" b="1" dirty="0"/>
              <a:t>"right to explanation"</a:t>
            </a:r>
            <a:r>
              <a:rPr lang="en-US" sz="1400" dirty="0"/>
              <a:t>, that is, to receive information about why an automated system made a particular decision, for example, a refusal to issue loan. Certain industries may have their own rules governing the operation of automated decision-making systems.</a:t>
            </a:r>
          </a:p>
          <a:p>
            <a:pPr marL="0" indent="0">
              <a:buNone/>
            </a:pPr>
            <a:endParaRPr lang="ru-RU" sz="1350" dirty="0"/>
          </a:p>
          <a:p>
            <a:pPr marL="0" indent="0">
              <a:buNone/>
            </a:pPr>
            <a:r>
              <a:rPr lang="en-US" sz="1400" b="1" dirty="0"/>
              <a:t>Ethical reasons</a:t>
            </a:r>
            <a:r>
              <a:rPr lang="en-US" sz="1400" dirty="0"/>
              <a:t>. Understanding how a model works can help avoid ethically unacceptable situations such as discrimination against a specific group of clients. </a:t>
            </a:r>
          </a:p>
          <a:p>
            <a:pPr marL="0" indent="0">
              <a:buNone/>
            </a:pPr>
            <a:endParaRPr lang="en-US" sz="1400" dirty="0"/>
          </a:p>
          <a:p>
            <a:pPr marL="0" indent="0">
              <a:buNone/>
            </a:pPr>
            <a:r>
              <a:rPr lang="en-US" sz="1400" b="1" dirty="0"/>
              <a:t>Confidence. </a:t>
            </a:r>
            <a:r>
              <a:rPr lang="en-US" sz="1400" dirty="0"/>
              <a:t>Model end users will be more likely to trust them if they can obtain information about the influence of various factors on predictions. </a:t>
            </a:r>
          </a:p>
          <a:p>
            <a:pPr marL="0" indent="0">
              <a:buNone/>
            </a:pPr>
            <a:endParaRPr lang="en-US" sz="1400" dirty="0"/>
          </a:p>
          <a:p>
            <a:pPr marL="0" indent="0">
              <a:buNone/>
            </a:pPr>
            <a:r>
              <a:rPr lang="en-US" sz="1400" b="1" dirty="0"/>
              <a:t>Testing and improving the model. </a:t>
            </a:r>
            <a:r>
              <a:rPr lang="en-US" sz="1400" dirty="0"/>
              <a:t>Understanding which variables and how affect model performance can help identify potential problems.</a:t>
            </a:r>
            <a:endParaRPr lang="ru-RU" sz="1350" dirty="0"/>
          </a:p>
        </p:txBody>
      </p:sp>
    </p:spTree>
    <p:extLst>
      <p:ext uri="{BB962C8B-B14F-4D97-AF65-F5344CB8AC3E}">
        <p14:creationId xmlns:p14="http://schemas.microsoft.com/office/powerpoint/2010/main" val="1075570706"/>
      </p:ext>
    </p:extLst>
  </p:cSld>
  <p:clrMapOvr>
    <a:masterClrMapping/>
  </p:clrMapOvr>
</p:sld>
</file>

<file path=ppt/theme/theme1.xml><?xml version="1.0" encoding="utf-8"?>
<a:theme xmlns:a="http://schemas.openxmlformats.org/drawingml/2006/main" name="Cover">
  <a:themeElements>
    <a:clrScheme name="Серая">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Cover">
  <a:themeElements>
    <a:clrScheme name="Другая 1">
      <a:dk1>
        <a:sysClr val="windowText" lastClr="000000"/>
      </a:dk1>
      <a:lt1>
        <a:sysClr val="window" lastClr="FFFFFF"/>
      </a:lt1>
      <a:dk2>
        <a:srgbClr val="000000"/>
      </a:dk2>
      <a:lt2>
        <a:srgbClr val="F8F8F8"/>
      </a:lt2>
      <a:accent1>
        <a:srgbClr val="EC0B43"/>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6480</TotalTime>
  <Words>6650</Words>
  <Application>Microsoft Office PowerPoint</Application>
  <PresentationFormat>Экран (16:9)</PresentationFormat>
  <Paragraphs>541</Paragraphs>
  <Slides>42</Slides>
  <Notes>32</Notes>
  <HiddenSlides>0</HiddenSlides>
  <MMClips>0</MMClips>
  <ScaleCrop>false</ScaleCrop>
  <HeadingPairs>
    <vt:vector size="6" baseType="variant">
      <vt:variant>
        <vt:lpstr>Использованные шрифты</vt:lpstr>
      </vt:variant>
      <vt:variant>
        <vt:i4>7</vt:i4>
      </vt:variant>
      <vt:variant>
        <vt:lpstr>Тема</vt:lpstr>
      </vt:variant>
      <vt:variant>
        <vt:i4>2</vt:i4>
      </vt:variant>
      <vt:variant>
        <vt:lpstr>Заголовки слайдов</vt:lpstr>
      </vt:variant>
      <vt:variant>
        <vt:i4>42</vt:i4>
      </vt:variant>
    </vt:vector>
  </HeadingPairs>
  <TitlesOfParts>
    <vt:vector size="51" baseType="lpstr">
      <vt:lpstr>-apple-system</vt:lpstr>
      <vt:lpstr>Arial</vt:lpstr>
      <vt:lpstr>Atlas Grotesk</vt:lpstr>
      <vt:lpstr>Calibri</vt:lpstr>
      <vt:lpstr>Menlo</vt:lpstr>
      <vt:lpstr>Muller Black</vt:lpstr>
      <vt:lpstr>Wingdings</vt:lpstr>
      <vt:lpstr>Cover</vt:lpstr>
      <vt:lpstr>1_Cover</vt:lpstr>
      <vt:lpstr>  Специализированные технологии машинного обучения /  Advanced Machine learning Technologies</vt:lpstr>
      <vt:lpstr>Outline</vt:lpstr>
      <vt:lpstr>Models interpretability. </vt:lpstr>
      <vt:lpstr>Can you always explain how the model works? </vt:lpstr>
      <vt:lpstr>Black boxes</vt:lpstr>
      <vt:lpstr>Decision trees</vt:lpstr>
      <vt:lpstr>Interpretability (1/2)</vt:lpstr>
      <vt:lpstr>Interpretability (2/2)</vt:lpstr>
      <vt:lpstr>Why we need ML to be interpretable?</vt:lpstr>
      <vt:lpstr>Accuracy-interpretability tradeoff</vt:lpstr>
      <vt:lpstr>How to interpret the models?</vt:lpstr>
      <vt:lpstr> Feature importance (1/3)</vt:lpstr>
      <vt:lpstr> Feature importance (2/3)</vt:lpstr>
      <vt:lpstr> Feature importance (3/3)</vt:lpstr>
      <vt:lpstr>Permutation Importance</vt:lpstr>
      <vt:lpstr>Dataset for the examples</vt:lpstr>
      <vt:lpstr>Permutation Importance</vt:lpstr>
      <vt:lpstr>Permutation Importance</vt:lpstr>
      <vt:lpstr>Partial Dependence Plots (PDP)</vt:lpstr>
      <vt:lpstr>Partial Dependence Plots (PDP)</vt:lpstr>
      <vt:lpstr>2D Partial Dependence Plots</vt:lpstr>
      <vt:lpstr>SHAP (SHapley Additive exPlanations)</vt:lpstr>
      <vt:lpstr>SHAP</vt:lpstr>
      <vt:lpstr>Shapley values</vt:lpstr>
      <vt:lpstr>Shapley values</vt:lpstr>
      <vt:lpstr>Shapley values</vt:lpstr>
      <vt:lpstr>Shapley values</vt:lpstr>
      <vt:lpstr>SHAP values. One more example</vt:lpstr>
      <vt:lpstr>SHAP values</vt:lpstr>
      <vt:lpstr>SHAP framework</vt:lpstr>
      <vt:lpstr>SHAP values</vt:lpstr>
      <vt:lpstr>SHAP summary plots</vt:lpstr>
      <vt:lpstr>SHAP Dependence Contribution Plots</vt:lpstr>
      <vt:lpstr>SHAP Dependence Contribution Plots</vt:lpstr>
      <vt:lpstr>SHAP Dependence Contribution Plots</vt:lpstr>
      <vt:lpstr>SHAP framework</vt:lpstr>
      <vt:lpstr>SHAP values</vt:lpstr>
      <vt:lpstr>Local Interpretable Model-Agnostic Explanations (LIME)</vt:lpstr>
      <vt:lpstr>LIME</vt:lpstr>
      <vt:lpstr>LIME framework</vt:lpstr>
      <vt:lpstr>LIME framework</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dc:creator>
  <cp:lastModifiedBy>Home</cp:lastModifiedBy>
  <cp:revision>157</cp:revision>
  <dcterms:created xsi:type="dcterms:W3CDTF">2014-06-27T12:30:22Z</dcterms:created>
  <dcterms:modified xsi:type="dcterms:W3CDTF">2022-09-14T13:16:43Z</dcterms:modified>
</cp:coreProperties>
</file>

<file path=docProps/thumbnail.jpeg>
</file>